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</p:sldMasterIdLst>
  <p:notesMasterIdLst>
    <p:notesMasterId r:id="rId50"/>
  </p:notesMasterIdLst>
  <p:sldIdLst>
    <p:sldId id="256" r:id="rId2"/>
    <p:sldId id="257" r:id="rId3"/>
    <p:sldId id="262" r:id="rId4"/>
    <p:sldId id="265" r:id="rId5"/>
    <p:sldId id="266" r:id="rId6"/>
    <p:sldId id="267" r:id="rId7"/>
    <p:sldId id="273" r:id="rId8"/>
    <p:sldId id="274" r:id="rId9"/>
    <p:sldId id="275" r:id="rId10"/>
    <p:sldId id="278" r:id="rId11"/>
    <p:sldId id="277" r:id="rId12"/>
    <p:sldId id="276" r:id="rId13"/>
    <p:sldId id="279" r:id="rId14"/>
    <p:sldId id="285" r:id="rId15"/>
    <p:sldId id="284" r:id="rId16"/>
    <p:sldId id="283" r:id="rId17"/>
    <p:sldId id="282" r:id="rId18"/>
    <p:sldId id="281" r:id="rId19"/>
    <p:sldId id="280" r:id="rId20"/>
    <p:sldId id="286" r:id="rId21"/>
    <p:sldId id="291" r:id="rId22"/>
    <p:sldId id="289" r:id="rId23"/>
    <p:sldId id="258" r:id="rId24"/>
    <p:sldId id="263" r:id="rId25"/>
    <p:sldId id="264" r:id="rId26"/>
    <p:sldId id="260" r:id="rId27"/>
    <p:sldId id="268" r:id="rId28"/>
    <p:sldId id="292" r:id="rId29"/>
    <p:sldId id="269" r:id="rId30"/>
    <p:sldId id="293" r:id="rId31"/>
    <p:sldId id="294" r:id="rId32"/>
    <p:sldId id="295" r:id="rId33"/>
    <p:sldId id="270" r:id="rId34"/>
    <p:sldId id="271" r:id="rId35"/>
    <p:sldId id="272" r:id="rId36"/>
    <p:sldId id="261" r:id="rId37"/>
    <p:sldId id="299" r:id="rId38"/>
    <p:sldId id="298" r:id="rId39"/>
    <p:sldId id="297" r:id="rId40"/>
    <p:sldId id="296" r:id="rId41"/>
    <p:sldId id="300" r:id="rId42"/>
    <p:sldId id="301" r:id="rId43"/>
    <p:sldId id="302" r:id="rId44"/>
    <p:sldId id="303" r:id="rId45"/>
    <p:sldId id="306" r:id="rId46"/>
    <p:sldId id="307" r:id="rId47"/>
    <p:sldId id="305" r:id="rId48"/>
    <p:sldId id="304" r:id="rId4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4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10136A-0C8F-40B3-A41D-E799C716C28D}" type="datetimeFigureOut">
              <a:rPr lang="es-CO" smtClean="0"/>
              <a:t>22/02/2017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72793D-A8E8-410F-84E7-56882B64116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326747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72793D-A8E8-410F-84E7-56882B641163}" type="slidenum">
              <a:rPr lang="es-CO" smtClean="0"/>
              <a:t>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675292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72793D-A8E8-410F-84E7-56882B641163}" type="slidenum">
              <a:rPr lang="es-CO" smtClean="0"/>
              <a:t>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998597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72793D-A8E8-410F-84E7-56882B641163}" type="slidenum">
              <a:rPr lang="es-CO" smtClean="0"/>
              <a:t>5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813752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289F5-9898-4B40-AC33-53EA3DD73CE3}" type="datetimeFigureOut">
              <a:rPr lang="es-CO" smtClean="0"/>
              <a:t>22/02/2017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7DC0F-B94D-4342-9B4B-A344F8DAA67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67653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289F5-9898-4B40-AC33-53EA3DD73CE3}" type="datetimeFigureOut">
              <a:rPr lang="es-CO" smtClean="0"/>
              <a:t>22/02/2017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7DC0F-B94D-4342-9B4B-A344F8DAA67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071871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289F5-9898-4B40-AC33-53EA3DD73CE3}" type="datetimeFigureOut">
              <a:rPr lang="es-CO" smtClean="0"/>
              <a:t>22/02/2017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7DC0F-B94D-4342-9B4B-A344F8DAA67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91497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289F5-9898-4B40-AC33-53EA3DD73CE3}" type="datetimeFigureOut">
              <a:rPr lang="es-CO" smtClean="0"/>
              <a:t>22/02/2017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7DC0F-B94D-4342-9B4B-A344F8DAA67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43647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289F5-9898-4B40-AC33-53EA3DD73CE3}" type="datetimeFigureOut">
              <a:rPr lang="es-CO" smtClean="0"/>
              <a:t>22/02/2017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7DC0F-B94D-4342-9B4B-A344F8DAA67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243466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289F5-9898-4B40-AC33-53EA3DD73CE3}" type="datetimeFigureOut">
              <a:rPr lang="es-CO" smtClean="0"/>
              <a:t>22/02/2017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7DC0F-B94D-4342-9B4B-A344F8DAA67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726706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289F5-9898-4B40-AC33-53EA3DD73CE3}" type="datetimeFigureOut">
              <a:rPr lang="es-CO" smtClean="0"/>
              <a:t>22/02/2017</a:t>
            </a:fld>
            <a:endParaRPr lang="es-CO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7DC0F-B94D-4342-9B4B-A344F8DAA67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18658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289F5-9898-4B40-AC33-53EA3DD73CE3}" type="datetimeFigureOut">
              <a:rPr lang="es-CO" smtClean="0"/>
              <a:t>22/02/2017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7DC0F-B94D-4342-9B4B-A344F8DAA67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366652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289F5-9898-4B40-AC33-53EA3DD73CE3}" type="datetimeFigureOut">
              <a:rPr lang="es-CO" smtClean="0"/>
              <a:t>22/02/2017</a:t>
            </a:fld>
            <a:endParaRPr lang="es-CO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7DC0F-B94D-4342-9B4B-A344F8DAA67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414311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289F5-9898-4B40-AC33-53EA3DD73CE3}" type="datetimeFigureOut">
              <a:rPr lang="es-CO" smtClean="0"/>
              <a:t>22/02/2017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7DC0F-B94D-4342-9B4B-A344F8DAA67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591227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289F5-9898-4B40-AC33-53EA3DD73CE3}" type="datetimeFigureOut">
              <a:rPr lang="es-CO" smtClean="0"/>
              <a:t>22/02/2017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7DC0F-B94D-4342-9B4B-A344F8DAA67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23525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5289F5-9898-4B40-AC33-53EA3DD73CE3}" type="datetimeFigureOut">
              <a:rPr lang="es-CO" smtClean="0"/>
              <a:t>22/02/2017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7DC0F-B94D-4342-9B4B-A344F8DAA67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46960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slide" Target="slide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4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6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8.xml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0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2.xml"/><Relationship Id="rId4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4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slide" Target="slide36.xml"/><Relationship Id="rId7" Type="http://schemas.openxmlformats.org/officeDocument/2006/relationships/image" Target="../media/image3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slide" Target="slide27.xml"/><Relationship Id="rId10" Type="http://schemas.openxmlformats.org/officeDocument/2006/relationships/image" Target="../media/image42.png"/><Relationship Id="rId4" Type="http://schemas.openxmlformats.org/officeDocument/2006/relationships/image" Target="../media/image37.png"/><Relationship Id="rId9" Type="http://schemas.openxmlformats.org/officeDocument/2006/relationships/image" Target="../media/image4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slide" Target="slide29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9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3.png"/><Relationship Id="rId7" Type="http://schemas.openxmlformats.org/officeDocument/2006/relationships/slide" Target="slide30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slide" Target="slide3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5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slide" Target="slide3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slide" Target="slide3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slide" Target="slide3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slide" Target="slide3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slide" Target="slide3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slide" Target="slide3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6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slide" Target="slide3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slide" Target="slide3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7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slide" Target="slide4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slide" Target="slide4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slide" Target="slide4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slide" Target="slide4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slide" Target="slide4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slide" Target="slide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image" Target="../media/image6.png"/><Relationship Id="rId4" Type="http://schemas.openxmlformats.org/officeDocument/2006/relationships/slide" Target="slide2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slide" Target="slide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0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/>
          <p:cNvGrpSpPr/>
          <p:nvPr/>
        </p:nvGrpSpPr>
        <p:grpSpPr>
          <a:xfrm>
            <a:off x="654684" y="1958559"/>
            <a:ext cx="10916991" cy="2585700"/>
            <a:chOff x="0" y="773259"/>
            <a:chExt cx="10916991" cy="2585700"/>
          </a:xfrm>
        </p:grpSpPr>
        <p:sp>
          <p:nvSpPr>
            <p:cNvPr id="7" name="Rectángulo redondeado 6"/>
            <p:cNvSpPr/>
            <p:nvPr/>
          </p:nvSpPr>
          <p:spPr>
            <a:xfrm>
              <a:off x="0" y="773259"/>
              <a:ext cx="10916991" cy="258570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Rectángulo 7"/>
            <p:cNvSpPr/>
            <p:nvPr/>
          </p:nvSpPr>
          <p:spPr>
            <a:xfrm>
              <a:off x="126223" y="899482"/>
              <a:ext cx="10664545" cy="233325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47650" tIns="247650" rIns="247650" bIns="247650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66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INFORMES DANE </a:t>
              </a:r>
              <a:endParaRPr lang="es-ES" sz="6500" b="1" kern="12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684" y="232161"/>
            <a:ext cx="1665436" cy="1352958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2364" y="5195828"/>
            <a:ext cx="2209311" cy="1255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673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036" y="235527"/>
            <a:ext cx="1665436" cy="1352958"/>
          </a:xfrm>
          <a:prstGeom prst="rect">
            <a:avLst/>
          </a:prstGeom>
        </p:spPr>
      </p:pic>
      <p:grpSp>
        <p:nvGrpSpPr>
          <p:cNvPr id="5" name="Grupo 4"/>
          <p:cNvGrpSpPr/>
          <p:nvPr/>
        </p:nvGrpSpPr>
        <p:grpSpPr>
          <a:xfrm>
            <a:off x="2234105" y="227127"/>
            <a:ext cx="9597678" cy="1518538"/>
            <a:chOff x="0" y="899482"/>
            <a:chExt cx="10916991" cy="2983310"/>
          </a:xfrm>
        </p:grpSpPr>
        <p:sp>
          <p:nvSpPr>
            <p:cNvPr id="6" name="Rectángulo redondeado 5"/>
            <p:cNvSpPr/>
            <p:nvPr/>
          </p:nvSpPr>
          <p:spPr>
            <a:xfrm>
              <a:off x="0" y="1215381"/>
              <a:ext cx="10916991" cy="2086422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Rectángulo 6"/>
            <p:cNvSpPr/>
            <p:nvPr/>
          </p:nvSpPr>
          <p:spPr>
            <a:xfrm>
              <a:off x="126223" y="899482"/>
              <a:ext cx="10664545" cy="298331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47650" tIns="247650" rIns="247650" bIns="247650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36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CREACION AGRUPACIONES INFORME DANE POR GRUPO CONTRATO</a:t>
              </a:r>
            </a:p>
          </p:txBody>
        </p:sp>
      </p:grp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037" y="1906462"/>
            <a:ext cx="11715580" cy="3690774"/>
          </a:xfrm>
          <a:prstGeom prst="rect">
            <a:avLst/>
          </a:prstGeom>
        </p:spPr>
      </p:pic>
      <p:sp>
        <p:nvSpPr>
          <p:cNvPr id="8" name="Flecha derecha 7">
            <a:hlinkClick r:id="rId4" action="ppaction://hlinksldjump"/>
          </p:cNvPr>
          <p:cNvSpPr/>
          <p:nvPr/>
        </p:nvSpPr>
        <p:spPr>
          <a:xfrm>
            <a:off x="4447309" y="2173801"/>
            <a:ext cx="1177637" cy="3331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5746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036" y="235527"/>
            <a:ext cx="1665436" cy="1352958"/>
          </a:xfrm>
          <a:prstGeom prst="rect">
            <a:avLst/>
          </a:prstGeom>
        </p:spPr>
      </p:pic>
      <p:grpSp>
        <p:nvGrpSpPr>
          <p:cNvPr id="5" name="Grupo 4"/>
          <p:cNvGrpSpPr/>
          <p:nvPr/>
        </p:nvGrpSpPr>
        <p:grpSpPr>
          <a:xfrm>
            <a:off x="2234105" y="227127"/>
            <a:ext cx="9597678" cy="1518538"/>
            <a:chOff x="0" y="899482"/>
            <a:chExt cx="10916991" cy="2983310"/>
          </a:xfrm>
        </p:grpSpPr>
        <p:sp>
          <p:nvSpPr>
            <p:cNvPr id="6" name="Rectángulo redondeado 5"/>
            <p:cNvSpPr/>
            <p:nvPr/>
          </p:nvSpPr>
          <p:spPr>
            <a:xfrm>
              <a:off x="0" y="1215381"/>
              <a:ext cx="10916991" cy="2086422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Rectángulo 6"/>
            <p:cNvSpPr/>
            <p:nvPr/>
          </p:nvSpPr>
          <p:spPr>
            <a:xfrm>
              <a:off x="126223" y="899482"/>
              <a:ext cx="10664545" cy="298331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47650" tIns="247650" rIns="247650" bIns="247650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36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CREACION AGRUPACIONES INFORME DANE POR GRUPO CONTRATO</a:t>
              </a:r>
            </a:p>
          </p:txBody>
        </p:sp>
      </p:grp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196" y="2080780"/>
            <a:ext cx="11869896" cy="2796020"/>
          </a:xfrm>
          <a:prstGeom prst="rect">
            <a:avLst/>
          </a:prstGeom>
        </p:spPr>
      </p:pic>
      <p:sp>
        <p:nvSpPr>
          <p:cNvPr id="12" name="Flecha arriba 11">
            <a:hlinkClick r:id="rId4" action="ppaction://hlinksldjump"/>
          </p:cNvPr>
          <p:cNvSpPr/>
          <p:nvPr/>
        </p:nvSpPr>
        <p:spPr>
          <a:xfrm>
            <a:off x="5624943" y="4544291"/>
            <a:ext cx="290945" cy="54032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0128" y="3735531"/>
            <a:ext cx="428625" cy="200025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84357" y="3735531"/>
            <a:ext cx="1400175" cy="161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840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036" y="235527"/>
            <a:ext cx="1665436" cy="1352958"/>
          </a:xfrm>
          <a:prstGeom prst="rect">
            <a:avLst/>
          </a:prstGeom>
        </p:spPr>
      </p:pic>
      <p:grpSp>
        <p:nvGrpSpPr>
          <p:cNvPr id="5" name="Grupo 4"/>
          <p:cNvGrpSpPr/>
          <p:nvPr/>
        </p:nvGrpSpPr>
        <p:grpSpPr>
          <a:xfrm>
            <a:off x="2234105" y="227127"/>
            <a:ext cx="9597678" cy="1518538"/>
            <a:chOff x="0" y="899482"/>
            <a:chExt cx="10916991" cy="2983310"/>
          </a:xfrm>
        </p:grpSpPr>
        <p:sp>
          <p:nvSpPr>
            <p:cNvPr id="6" name="Rectángulo redondeado 5"/>
            <p:cNvSpPr/>
            <p:nvPr/>
          </p:nvSpPr>
          <p:spPr>
            <a:xfrm>
              <a:off x="0" y="1215381"/>
              <a:ext cx="10916991" cy="2086422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Rectángulo 6"/>
            <p:cNvSpPr/>
            <p:nvPr/>
          </p:nvSpPr>
          <p:spPr>
            <a:xfrm>
              <a:off x="126223" y="899482"/>
              <a:ext cx="10664545" cy="298331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47650" tIns="247650" rIns="247650" bIns="247650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36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CREACION AGRUPACIONES INFORME DANE POR GRUPO CONTRATO</a:t>
              </a:r>
            </a:p>
          </p:txBody>
        </p:sp>
      </p:grp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036" y="1906461"/>
            <a:ext cx="11408778" cy="3954012"/>
          </a:xfrm>
          <a:prstGeom prst="rect">
            <a:avLst/>
          </a:prstGeom>
        </p:spPr>
      </p:pic>
      <p:sp>
        <p:nvSpPr>
          <p:cNvPr id="8" name="Flecha derecha 7">
            <a:hlinkClick r:id="rId4" action="ppaction://hlinksldjump"/>
          </p:cNvPr>
          <p:cNvSpPr/>
          <p:nvPr/>
        </p:nvSpPr>
        <p:spPr>
          <a:xfrm>
            <a:off x="10210800" y="2854036"/>
            <a:ext cx="1039091" cy="2770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32828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036" y="235527"/>
            <a:ext cx="1665436" cy="1352958"/>
          </a:xfrm>
          <a:prstGeom prst="rect">
            <a:avLst/>
          </a:prstGeom>
        </p:spPr>
      </p:pic>
      <p:grpSp>
        <p:nvGrpSpPr>
          <p:cNvPr id="5" name="Grupo 4"/>
          <p:cNvGrpSpPr/>
          <p:nvPr/>
        </p:nvGrpSpPr>
        <p:grpSpPr>
          <a:xfrm>
            <a:off x="2234105" y="227127"/>
            <a:ext cx="9597678" cy="1518538"/>
            <a:chOff x="0" y="899482"/>
            <a:chExt cx="10916991" cy="2983310"/>
          </a:xfrm>
        </p:grpSpPr>
        <p:sp>
          <p:nvSpPr>
            <p:cNvPr id="6" name="Rectángulo redondeado 5"/>
            <p:cNvSpPr/>
            <p:nvPr/>
          </p:nvSpPr>
          <p:spPr>
            <a:xfrm>
              <a:off x="0" y="1215381"/>
              <a:ext cx="10916991" cy="2086422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Rectángulo 6"/>
            <p:cNvSpPr/>
            <p:nvPr/>
          </p:nvSpPr>
          <p:spPr>
            <a:xfrm>
              <a:off x="126223" y="899482"/>
              <a:ext cx="10664545" cy="298331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47650" tIns="247650" rIns="247650" bIns="247650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36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CREACION AGRUPACIONES INFORME DANE POR GRUPO CONTRATO</a:t>
              </a:r>
            </a:p>
          </p:txBody>
        </p:sp>
      </p:grp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036" y="1906460"/>
            <a:ext cx="11736194" cy="3815467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142" y="4086658"/>
            <a:ext cx="1800225" cy="180975"/>
          </a:xfrm>
          <a:prstGeom prst="rect">
            <a:avLst/>
          </a:prstGeom>
        </p:spPr>
      </p:pic>
      <p:sp>
        <p:nvSpPr>
          <p:cNvPr id="10" name="Flecha arriba 9">
            <a:hlinkClick r:id="rId5" action="ppaction://hlinksldjump"/>
          </p:cNvPr>
          <p:cNvSpPr/>
          <p:nvPr/>
        </p:nvSpPr>
        <p:spPr>
          <a:xfrm>
            <a:off x="5624941" y="5749635"/>
            <a:ext cx="332509" cy="51261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54887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036" y="235527"/>
            <a:ext cx="1665436" cy="1352958"/>
          </a:xfrm>
          <a:prstGeom prst="rect">
            <a:avLst/>
          </a:prstGeom>
        </p:spPr>
      </p:pic>
      <p:grpSp>
        <p:nvGrpSpPr>
          <p:cNvPr id="5" name="Grupo 4"/>
          <p:cNvGrpSpPr/>
          <p:nvPr/>
        </p:nvGrpSpPr>
        <p:grpSpPr>
          <a:xfrm>
            <a:off x="2234105" y="227127"/>
            <a:ext cx="9597678" cy="1518538"/>
            <a:chOff x="0" y="899482"/>
            <a:chExt cx="10916991" cy="2983310"/>
          </a:xfrm>
        </p:grpSpPr>
        <p:sp>
          <p:nvSpPr>
            <p:cNvPr id="6" name="Rectángulo redondeado 5"/>
            <p:cNvSpPr/>
            <p:nvPr/>
          </p:nvSpPr>
          <p:spPr>
            <a:xfrm>
              <a:off x="0" y="1215381"/>
              <a:ext cx="10916991" cy="2086422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Rectángulo 6"/>
            <p:cNvSpPr/>
            <p:nvPr/>
          </p:nvSpPr>
          <p:spPr>
            <a:xfrm>
              <a:off x="126223" y="899482"/>
              <a:ext cx="10664545" cy="298331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47650" tIns="247650" rIns="247650" bIns="247650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36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CREACION AGRUPACIONES INFORME DANE POR GRUPO CONTRATO</a:t>
              </a:r>
            </a:p>
          </p:txBody>
        </p:sp>
      </p:grp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037" y="1906461"/>
            <a:ext cx="11556414" cy="4175683"/>
          </a:xfrm>
          <a:prstGeom prst="rect">
            <a:avLst/>
          </a:prstGeom>
        </p:spPr>
      </p:pic>
      <p:sp>
        <p:nvSpPr>
          <p:cNvPr id="3" name="Flecha derecha 2">
            <a:hlinkClick r:id="rId4" action="ppaction://hlinksldjump"/>
          </p:cNvPr>
          <p:cNvSpPr/>
          <p:nvPr/>
        </p:nvSpPr>
        <p:spPr>
          <a:xfrm>
            <a:off x="4627418" y="2854036"/>
            <a:ext cx="928255" cy="2493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72674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036" y="235527"/>
            <a:ext cx="1665436" cy="1352958"/>
          </a:xfrm>
          <a:prstGeom prst="rect">
            <a:avLst/>
          </a:prstGeom>
        </p:spPr>
      </p:pic>
      <p:grpSp>
        <p:nvGrpSpPr>
          <p:cNvPr id="5" name="Grupo 4"/>
          <p:cNvGrpSpPr/>
          <p:nvPr/>
        </p:nvGrpSpPr>
        <p:grpSpPr>
          <a:xfrm>
            <a:off x="2234105" y="227127"/>
            <a:ext cx="9597678" cy="1518538"/>
            <a:chOff x="0" y="899482"/>
            <a:chExt cx="10916991" cy="2983310"/>
          </a:xfrm>
        </p:grpSpPr>
        <p:sp>
          <p:nvSpPr>
            <p:cNvPr id="6" name="Rectángulo redondeado 5"/>
            <p:cNvSpPr/>
            <p:nvPr/>
          </p:nvSpPr>
          <p:spPr>
            <a:xfrm>
              <a:off x="0" y="1215381"/>
              <a:ext cx="10916991" cy="2086422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Rectángulo 6"/>
            <p:cNvSpPr/>
            <p:nvPr/>
          </p:nvSpPr>
          <p:spPr>
            <a:xfrm>
              <a:off x="126223" y="899482"/>
              <a:ext cx="10664545" cy="298331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47650" tIns="247650" rIns="247650" bIns="247650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36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CREACION AGRUPACIONES INFORME DANE POR GRUPO CONTRATO</a:t>
              </a:r>
            </a:p>
          </p:txBody>
        </p:sp>
      </p:grpSp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196" y="2080779"/>
            <a:ext cx="11869896" cy="3239365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861" y="4036003"/>
            <a:ext cx="666750" cy="17145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93440" y="4036003"/>
            <a:ext cx="1704975" cy="161925"/>
          </a:xfrm>
          <a:prstGeom prst="rect">
            <a:avLst/>
          </a:prstGeom>
        </p:spPr>
      </p:pic>
      <p:sp>
        <p:nvSpPr>
          <p:cNvPr id="9" name="Flecha arriba 8">
            <a:hlinkClick r:id="rId6" action="ppaction://hlinksldjump"/>
          </p:cNvPr>
          <p:cNvSpPr/>
          <p:nvPr/>
        </p:nvSpPr>
        <p:spPr>
          <a:xfrm>
            <a:off x="5611091" y="5101076"/>
            <a:ext cx="290946" cy="55418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20738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036" y="235527"/>
            <a:ext cx="1665436" cy="1352958"/>
          </a:xfrm>
          <a:prstGeom prst="rect">
            <a:avLst/>
          </a:prstGeom>
        </p:spPr>
      </p:pic>
      <p:grpSp>
        <p:nvGrpSpPr>
          <p:cNvPr id="5" name="Grupo 4"/>
          <p:cNvGrpSpPr/>
          <p:nvPr/>
        </p:nvGrpSpPr>
        <p:grpSpPr>
          <a:xfrm>
            <a:off x="2234105" y="227127"/>
            <a:ext cx="9597678" cy="1518538"/>
            <a:chOff x="0" y="899482"/>
            <a:chExt cx="10916991" cy="2983310"/>
          </a:xfrm>
        </p:grpSpPr>
        <p:sp>
          <p:nvSpPr>
            <p:cNvPr id="6" name="Rectángulo redondeado 5"/>
            <p:cNvSpPr/>
            <p:nvPr/>
          </p:nvSpPr>
          <p:spPr>
            <a:xfrm>
              <a:off x="0" y="1215381"/>
              <a:ext cx="10916991" cy="2086422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Rectángulo 6"/>
            <p:cNvSpPr/>
            <p:nvPr/>
          </p:nvSpPr>
          <p:spPr>
            <a:xfrm>
              <a:off x="126223" y="899482"/>
              <a:ext cx="10664545" cy="298331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47650" tIns="247650" rIns="247650" bIns="247650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36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CREACION AGRUPACIONES INFORME DANE POR GRUPO CONTRATO</a:t>
              </a:r>
            </a:p>
          </p:txBody>
        </p:sp>
      </p:grp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036" y="1906460"/>
            <a:ext cx="11586927" cy="3995575"/>
          </a:xfrm>
          <a:prstGeom prst="rect">
            <a:avLst/>
          </a:prstGeom>
        </p:spPr>
      </p:pic>
      <p:sp>
        <p:nvSpPr>
          <p:cNvPr id="3" name="Flecha derecha 2">
            <a:hlinkClick r:id="rId4" action="ppaction://hlinksldjump"/>
          </p:cNvPr>
          <p:cNvSpPr/>
          <p:nvPr/>
        </p:nvSpPr>
        <p:spPr>
          <a:xfrm>
            <a:off x="10390909" y="2909455"/>
            <a:ext cx="886691" cy="2216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17710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036" y="235527"/>
            <a:ext cx="1665436" cy="1352958"/>
          </a:xfrm>
          <a:prstGeom prst="rect">
            <a:avLst/>
          </a:prstGeom>
        </p:spPr>
      </p:pic>
      <p:grpSp>
        <p:nvGrpSpPr>
          <p:cNvPr id="5" name="Grupo 4"/>
          <p:cNvGrpSpPr/>
          <p:nvPr/>
        </p:nvGrpSpPr>
        <p:grpSpPr>
          <a:xfrm>
            <a:off x="2234105" y="227127"/>
            <a:ext cx="9597678" cy="1518538"/>
            <a:chOff x="0" y="899482"/>
            <a:chExt cx="10916991" cy="2983310"/>
          </a:xfrm>
        </p:grpSpPr>
        <p:sp>
          <p:nvSpPr>
            <p:cNvPr id="6" name="Rectángulo redondeado 5"/>
            <p:cNvSpPr/>
            <p:nvPr/>
          </p:nvSpPr>
          <p:spPr>
            <a:xfrm>
              <a:off x="0" y="1215381"/>
              <a:ext cx="10916991" cy="2086422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Rectángulo 6"/>
            <p:cNvSpPr/>
            <p:nvPr/>
          </p:nvSpPr>
          <p:spPr>
            <a:xfrm>
              <a:off x="126223" y="899482"/>
              <a:ext cx="10664545" cy="298331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47650" tIns="247650" rIns="247650" bIns="247650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36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CREACION AGRUPACIONES INFORME DANE POR GRUPO CONTRATO</a:t>
              </a:r>
            </a:p>
          </p:txBody>
        </p:sp>
      </p:grp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036" y="1906461"/>
            <a:ext cx="11106566" cy="3926303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8747" y="4012190"/>
            <a:ext cx="1228725" cy="219075"/>
          </a:xfrm>
          <a:prstGeom prst="rect">
            <a:avLst/>
          </a:prstGeom>
        </p:spPr>
      </p:pic>
      <p:sp>
        <p:nvSpPr>
          <p:cNvPr id="8" name="Flecha arriba 7">
            <a:hlinkClick r:id="rId5" action="ppaction://hlinksldjump"/>
          </p:cNvPr>
          <p:cNvSpPr/>
          <p:nvPr/>
        </p:nvSpPr>
        <p:spPr>
          <a:xfrm>
            <a:off x="5306291" y="5624944"/>
            <a:ext cx="346364" cy="59574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61276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036" y="235527"/>
            <a:ext cx="1665436" cy="1352958"/>
          </a:xfrm>
          <a:prstGeom prst="rect">
            <a:avLst/>
          </a:prstGeom>
        </p:spPr>
      </p:pic>
      <p:grpSp>
        <p:nvGrpSpPr>
          <p:cNvPr id="5" name="Grupo 4"/>
          <p:cNvGrpSpPr/>
          <p:nvPr/>
        </p:nvGrpSpPr>
        <p:grpSpPr>
          <a:xfrm>
            <a:off x="2234105" y="227127"/>
            <a:ext cx="9597678" cy="1518538"/>
            <a:chOff x="0" y="899482"/>
            <a:chExt cx="10916991" cy="2983310"/>
          </a:xfrm>
        </p:grpSpPr>
        <p:sp>
          <p:nvSpPr>
            <p:cNvPr id="6" name="Rectángulo redondeado 5"/>
            <p:cNvSpPr/>
            <p:nvPr/>
          </p:nvSpPr>
          <p:spPr>
            <a:xfrm>
              <a:off x="0" y="1215381"/>
              <a:ext cx="10916991" cy="2086422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Rectángulo 6"/>
            <p:cNvSpPr/>
            <p:nvPr/>
          </p:nvSpPr>
          <p:spPr>
            <a:xfrm>
              <a:off x="126223" y="899482"/>
              <a:ext cx="10664545" cy="298331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47650" tIns="247650" rIns="247650" bIns="247650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36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CREACION AGRUPACIONES INFORME DANE POR GRUPO CONTRATO</a:t>
              </a:r>
            </a:p>
          </p:txBody>
        </p:sp>
      </p:grp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123" y="1906461"/>
            <a:ext cx="11795175" cy="3704630"/>
          </a:xfrm>
          <a:prstGeom prst="rect">
            <a:avLst/>
          </a:prstGeom>
        </p:spPr>
      </p:pic>
      <p:sp>
        <p:nvSpPr>
          <p:cNvPr id="3" name="Flecha derecha 2">
            <a:hlinkClick r:id="rId4" action="ppaction://hlinksldjump"/>
          </p:cNvPr>
          <p:cNvSpPr/>
          <p:nvPr/>
        </p:nvSpPr>
        <p:spPr>
          <a:xfrm>
            <a:off x="4405746" y="2174481"/>
            <a:ext cx="955963" cy="2632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53757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036" y="235527"/>
            <a:ext cx="1665436" cy="1352958"/>
          </a:xfrm>
          <a:prstGeom prst="rect">
            <a:avLst/>
          </a:prstGeom>
        </p:spPr>
      </p:pic>
      <p:grpSp>
        <p:nvGrpSpPr>
          <p:cNvPr id="5" name="Grupo 4"/>
          <p:cNvGrpSpPr/>
          <p:nvPr/>
        </p:nvGrpSpPr>
        <p:grpSpPr>
          <a:xfrm>
            <a:off x="2234105" y="227127"/>
            <a:ext cx="9597678" cy="1518538"/>
            <a:chOff x="0" y="899482"/>
            <a:chExt cx="10916991" cy="2983310"/>
          </a:xfrm>
        </p:grpSpPr>
        <p:sp>
          <p:nvSpPr>
            <p:cNvPr id="6" name="Rectángulo redondeado 5"/>
            <p:cNvSpPr/>
            <p:nvPr/>
          </p:nvSpPr>
          <p:spPr>
            <a:xfrm>
              <a:off x="0" y="1215381"/>
              <a:ext cx="10916991" cy="2086422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Rectángulo 6"/>
            <p:cNvSpPr/>
            <p:nvPr/>
          </p:nvSpPr>
          <p:spPr>
            <a:xfrm>
              <a:off x="126223" y="899482"/>
              <a:ext cx="10664545" cy="298331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47650" tIns="247650" rIns="247650" bIns="247650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36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CREACION AGRUPACIONES INFORME DANE POR GRUPO CONTRATO</a:t>
              </a:r>
            </a:p>
          </p:txBody>
        </p:sp>
      </p:grpSp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196" y="2080779"/>
            <a:ext cx="11869896" cy="3239365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279" y="4003530"/>
            <a:ext cx="742950" cy="180975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18551" y="4003529"/>
            <a:ext cx="2486025" cy="180975"/>
          </a:xfrm>
          <a:prstGeom prst="rect">
            <a:avLst/>
          </a:prstGeom>
        </p:spPr>
      </p:pic>
      <p:sp>
        <p:nvSpPr>
          <p:cNvPr id="9" name="Flecha arriba 8">
            <a:hlinkClick r:id="rId6" action="ppaction://hlinksldjump"/>
          </p:cNvPr>
          <p:cNvSpPr/>
          <p:nvPr/>
        </p:nvSpPr>
        <p:spPr>
          <a:xfrm>
            <a:off x="5569523" y="4946073"/>
            <a:ext cx="318655" cy="49876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00975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022" y="232161"/>
            <a:ext cx="1665436" cy="1352958"/>
          </a:xfrm>
          <a:prstGeom prst="rect">
            <a:avLst/>
          </a:prstGeom>
        </p:spPr>
      </p:pic>
      <p:grpSp>
        <p:nvGrpSpPr>
          <p:cNvPr id="6" name="Grupo 5"/>
          <p:cNvGrpSpPr/>
          <p:nvPr/>
        </p:nvGrpSpPr>
        <p:grpSpPr>
          <a:xfrm>
            <a:off x="710103" y="1945337"/>
            <a:ext cx="10916991" cy="4261499"/>
            <a:chOff x="0" y="773259"/>
            <a:chExt cx="10916991" cy="2585700"/>
          </a:xfrm>
        </p:grpSpPr>
        <p:sp>
          <p:nvSpPr>
            <p:cNvPr id="7" name="Rectángulo redondeado 6"/>
            <p:cNvSpPr/>
            <p:nvPr/>
          </p:nvSpPr>
          <p:spPr>
            <a:xfrm>
              <a:off x="0" y="773259"/>
              <a:ext cx="10916991" cy="258570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Rectángulo 7"/>
            <p:cNvSpPr/>
            <p:nvPr/>
          </p:nvSpPr>
          <p:spPr>
            <a:xfrm>
              <a:off x="126223" y="899482"/>
              <a:ext cx="10664545" cy="233325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47650" tIns="247650" rIns="247650" bIns="247650" numCol="1" spcCol="1270" anchor="ctr" anchorCtr="0">
              <a:noAutofit/>
            </a:bodyPr>
            <a:lstStyle/>
            <a:p>
              <a:pPr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4800" b="1" dirty="0">
                  <a:latin typeface="Arial" panose="020B0604020202020204" pitchFamily="34" charset="0"/>
                  <a:cs typeface="Arial" panose="020B0604020202020204" pitchFamily="34" charset="0"/>
                </a:rPr>
                <a:t>DANE MENSUAL POR GRUPO CONTRATO</a:t>
              </a:r>
              <a:endParaRPr lang="es-ES" sz="4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40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PROCESO DE CONFIGURACION DEFINICION DE INFORMES </a:t>
              </a:r>
              <a:endParaRPr lang="es-ES" sz="4000" b="1" kern="12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98570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036" y="235527"/>
            <a:ext cx="1665436" cy="1352958"/>
          </a:xfrm>
          <a:prstGeom prst="rect">
            <a:avLst/>
          </a:prstGeom>
        </p:spPr>
      </p:pic>
      <p:grpSp>
        <p:nvGrpSpPr>
          <p:cNvPr id="5" name="Grupo 4"/>
          <p:cNvGrpSpPr/>
          <p:nvPr/>
        </p:nvGrpSpPr>
        <p:grpSpPr>
          <a:xfrm>
            <a:off x="2234105" y="227127"/>
            <a:ext cx="9597678" cy="1518538"/>
            <a:chOff x="0" y="899482"/>
            <a:chExt cx="10916991" cy="2983310"/>
          </a:xfrm>
        </p:grpSpPr>
        <p:sp>
          <p:nvSpPr>
            <p:cNvPr id="6" name="Rectángulo redondeado 5"/>
            <p:cNvSpPr/>
            <p:nvPr/>
          </p:nvSpPr>
          <p:spPr>
            <a:xfrm>
              <a:off x="0" y="1215381"/>
              <a:ext cx="10916991" cy="2086422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Rectángulo 6"/>
            <p:cNvSpPr/>
            <p:nvPr/>
          </p:nvSpPr>
          <p:spPr>
            <a:xfrm>
              <a:off x="126223" y="899482"/>
              <a:ext cx="10664545" cy="298331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47650" tIns="247650" rIns="247650" bIns="247650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36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CREACION AGRUPACIONES INFORME DANE POR GRUPO CONTRATO</a:t>
              </a:r>
            </a:p>
          </p:txBody>
        </p:sp>
      </p:grpSp>
      <p:pic>
        <p:nvPicPr>
          <p:cNvPr id="10" name="Imagen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036" y="1906460"/>
            <a:ext cx="11458315" cy="4092557"/>
          </a:xfrm>
          <a:prstGeom prst="rect">
            <a:avLst/>
          </a:prstGeom>
        </p:spPr>
      </p:pic>
      <p:sp>
        <p:nvSpPr>
          <p:cNvPr id="11" name="Flecha derecha 10">
            <a:hlinkClick r:id="rId4" action="ppaction://hlinksldjump"/>
          </p:cNvPr>
          <p:cNvSpPr/>
          <p:nvPr/>
        </p:nvSpPr>
        <p:spPr>
          <a:xfrm>
            <a:off x="10141533" y="2854035"/>
            <a:ext cx="955964" cy="29094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75392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036" y="235527"/>
            <a:ext cx="1665436" cy="1352958"/>
          </a:xfrm>
          <a:prstGeom prst="rect">
            <a:avLst/>
          </a:prstGeom>
        </p:spPr>
      </p:pic>
      <p:grpSp>
        <p:nvGrpSpPr>
          <p:cNvPr id="5" name="Grupo 4"/>
          <p:cNvGrpSpPr/>
          <p:nvPr/>
        </p:nvGrpSpPr>
        <p:grpSpPr>
          <a:xfrm>
            <a:off x="2234105" y="227127"/>
            <a:ext cx="9597678" cy="1518538"/>
            <a:chOff x="0" y="899482"/>
            <a:chExt cx="10916991" cy="2983310"/>
          </a:xfrm>
        </p:grpSpPr>
        <p:sp>
          <p:nvSpPr>
            <p:cNvPr id="6" name="Rectángulo redondeado 5"/>
            <p:cNvSpPr/>
            <p:nvPr/>
          </p:nvSpPr>
          <p:spPr>
            <a:xfrm>
              <a:off x="0" y="1215381"/>
              <a:ext cx="10916991" cy="2086422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Rectángulo 6"/>
            <p:cNvSpPr/>
            <p:nvPr/>
          </p:nvSpPr>
          <p:spPr>
            <a:xfrm>
              <a:off x="126223" y="899482"/>
              <a:ext cx="10664545" cy="298331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47650" tIns="247650" rIns="247650" bIns="247650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36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CREACION AGRUPACIONES INFORME DANE POR GRUPO CONTRATO</a:t>
              </a:r>
            </a:p>
          </p:txBody>
        </p:sp>
      </p:grp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036" y="1906462"/>
            <a:ext cx="11640907" cy="4092556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9155" y="4183640"/>
            <a:ext cx="1504950" cy="180975"/>
          </a:xfrm>
          <a:prstGeom prst="rect">
            <a:avLst/>
          </a:prstGeom>
        </p:spPr>
      </p:pic>
      <p:sp>
        <p:nvSpPr>
          <p:cNvPr id="8" name="Flecha arriba 7">
            <a:hlinkClick r:id="rId5" action="ppaction://hlinksldjump"/>
          </p:cNvPr>
          <p:cNvSpPr/>
          <p:nvPr/>
        </p:nvSpPr>
        <p:spPr>
          <a:xfrm>
            <a:off x="5597232" y="5846618"/>
            <a:ext cx="304800" cy="59574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2446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036" y="235527"/>
            <a:ext cx="1665436" cy="1352958"/>
          </a:xfrm>
          <a:prstGeom prst="rect">
            <a:avLst/>
          </a:prstGeom>
        </p:spPr>
      </p:pic>
      <p:grpSp>
        <p:nvGrpSpPr>
          <p:cNvPr id="5" name="Grupo 4"/>
          <p:cNvGrpSpPr/>
          <p:nvPr/>
        </p:nvGrpSpPr>
        <p:grpSpPr>
          <a:xfrm>
            <a:off x="2234105" y="227127"/>
            <a:ext cx="9597678" cy="1518538"/>
            <a:chOff x="0" y="899482"/>
            <a:chExt cx="10916991" cy="2983310"/>
          </a:xfrm>
        </p:grpSpPr>
        <p:sp>
          <p:nvSpPr>
            <p:cNvPr id="6" name="Rectángulo redondeado 5"/>
            <p:cNvSpPr/>
            <p:nvPr/>
          </p:nvSpPr>
          <p:spPr>
            <a:xfrm>
              <a:off x="0" y="1215381"/>
              <a:ext cx="10916991" cy="2086422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Rectángulo 6"/>
            <p:cNvSpPr/>
            <p:nvPr/>
          </p:nvSpPr>
          <p:spPr>
            <a:xfrm>
              <a:off x="126223" y="899482"/>
              <a:ext cx="10664545" cy="298331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47650" tIns="247650" rIns="247650" bIns="247650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36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CREACION AGRUPACIONES INFORME DANE POR GRUPO CONTRATO</a:t>
              </a:r>
            </a:p>
          </p:txBody>
        </p:sp>
      </p:grp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036" y="2086570"/>
            <a:ext cx="11759478" cy="3399829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4629" y="4077566"/>
            <a:ext cx="647700" cy="17145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73536" y="4063278"/>
            <a:ext cx="1905000" cy="200025"/>
          </a:xfrm>
          <a:prstGeom prst="rect">
            <a:avLst/>
          </a:prstGeom>
        </p:spPr>
      </p:pic>
      <p:sp>
        <p:nvSpPr>
          <p:cNvPr id="10" name="Flecha arriba 9">
            <a:hlinkClick r:id="rId6" action="ppaction://hlinksldjump"/>
          </p:cNvPr>
          <p:cNvSpPr/>
          <p:nvPr/>
        </p:nvSpPr>
        <p:spPr>
          <a:xfrm>
            <a:off x="5666507" y="5070764"/>
            <a:ext cx="263237" cy="637309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41372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022" y="232161"/>
            <a:ext cx="1665436" cy="1352958"/>
          </a:xfrm>
          <a:prstGeom prst="rect">
            <a:avLst/>
          </a:prstGeom>
        </p:spPr>
      </p:pic>
      <p:grpSp>
        <p:nvGrpSpPr>
          <p:cNvPr id="3" name="Grupo 2"/>
          <p:cNvGrpSpPr/>
          <p:nvPr/>
        </p:nvGrpSpPr>
        <p:grpSpPr>
          <a:xfrm>
            <a:off x="302202" y="1775980"/>
            <a:ext cx="11796148" cy="4804929"/>
            <a:chOff x="302202" y="1775980"/>
            <a:chExt cx="11796148" cy="4804929"/>
          </a:xfrm>
        </p:grpSpPr>
        <p:pic>
          <p:nvPicPr>
            <p:cNvPr id="5" name="Imagen 4">
              <a:hlinkClick r:id="rId3" action="ppaction://hlinksldjump"/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02202" y="1775980"/>
              <a:ext cx="11796148" cy="4804929"/>
            </a:xfrm>
            <a:prstGeom prst="rect">
              <a:avLst/>
            </a:prstGeom>
          </p:spPr>
        </p:pic>
        <p:sp>
          <p:nvSpPr>
            <p:cNvPr id="2" name="Flecha derecha 1"/>
            <p:cNvSpPr/>
            <p:nvPr/>
          </p:nvSpPr>
          <p:spPr>
            <a:xfrm>
              <a:off x="9531927" y="3047998"/>
              <a:ext cx="1122218" cy="290946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6" name="Grupo 5"/>
          <p:cNvGrpSpPr/>
          <p:nvPr/>
        </p:nvGrpSpPr>
        <p:grpSpPr>
          <a:xfrm>
            <a:off x="2344944" y="149031"/>
            <a:ext cx="9597678" cy="1316150"/>
            <a:chOff x="0" y="773259"/>
            <a:chExt cx="10916991" cy="2585700"/>
          </a:xfrm>
        </p:grpSpPr>
        <p:sp>
          <p:nvSpPr>
            <p:cNvPr id="7" name="Rectángulo redondeado 6"/>
            <p:cNvSpPr/>
            <p:nvPr/>
          </p:nvSpPr>
          <p:spPr>
            <a:xfrm>
              <a:off x="0" y="773259"/>
              <a:ext cx="10916991" cy="258570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Rectángulo 7"/>
            <p:cNvSpPr/>
            <p:nvPr/>
          </p:nvSpPr>
          <p:spPr>
            <a:xfrm>
              <a:off x="126223" y="899482"/>
              <a:ext cx="10664545" cy="233325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47650" tIns="247650" rIns="247650" bIns="247650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4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DANE MENSUAL POR GRUPO CONTRATO</a:t>
              </a:r>
              <a:endParaRPr lang="es-ES" sz="6500" b="1" kern="12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89288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022" y="232161"/>
            <a:ext cx="1665436" cy="1352958"/>
          </a:xfrm>
          <a:prstGeom prst="rect">
            <a:avLst/>
          </a:prstGeom>
        </p:spPr>
      </p:pic>
      <p:grpSp>
        <p:nvGrpSpPr>
          <p:cNvPr id="5" name="Grupo 4"/>
          <p:cNvGrpSpPr/>
          <p:nvPr/>
        </p:nvGrpSpPr>
        <p:grpSpPr>
          <a:xfrm>
            <a:off x="734291" y="1911928"/>
            <a:ext cx="11152909" cy="4500130"/>
            <a:chOff x="2780434" y="515216"/>
            <a:chExt cx="8515350" cy="5772150"/>
          </a:xfrm>
        </p:grpSpPr>
        <p:pic>
          <p:nvPicPr>
            <p:cNvPr id="2" name="Imagen 1">
              <a:hlinkClick r:id="rId3" action="ppaction://hlinksldjump"/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780434" y="515216"/>
              <a:ext cx="8515350" cy="5772150"/>
            </a:xfrm>
            <a:prstGeom prst="rect">
              <a:avLst/>
            </a:prstGeom>
          </p:spPr>
        </p:pic>
        <p:sp>
          <p:nvSpPr>
            <p:cNvPr id="3" name="Flecha derecha 2"/>
            <p:cNvSpPr/>
            <p:nvPr/>
          </p:nvSpPr>
          <p:spPr>
            <a:xfrm>
              <a:off x="4987636" y="3394364"/>
              <a:ext cx="1219200" cy="13854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6" name="Grupo 5"/>
          <p:cNvGrpSpPr/>
          <p:nvPr/>
        </p:nvGrpSpPr>
        <p:grpSpPr>
          <a:xfrm>
            <a:off x="2344944" y="149031"/>
            <a:ext cx="9597678" cy="1316150"/>
            <a:chOff x="0" y="773259"/>
            <a:chExt cx="10916991" cy="2585700"/>
          </a:xfrm>
        </p:grpSpPr>
        <p:sp>
          <p:nvSpPr>
            <p:cNvPr id="7" name="Rectángulo redondeado 6"/>
            <p:cNvSpPr/>
            <p:nvPr/>
          </p:nvSpPr>
          <p:spPr>
            <a:xfrm>
              <a:off x="0" y="773259"/>
              <a:ext cx="10916991" cy="258570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Rectángulo 7"/>
            <p:cNvSpPr/>
            <p:nvPr/>
          </p:nvSpPr>
          <p:spPr>
            <a:xfrm>
              <a:off x="126223" y="899482"/>
              <a:ext cx="10664545" cy="233325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47650" tIns="247650" rIns="247650" bIns="247650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4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DANE MENSUAL POR GRUPO CONTRATO</a:t>
              </a:r>
              <a:endParaRPr lang="es-ES" sz="6500" b="1" kern="12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55728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022" y="232161"/>
            <a:ext cx="1665436" cy="1352958"/>
          </a:xfrm>
          <a:prstGeom prst="rect">
            <a:avLst/>
          </a:prstGeom>
        </p:spPr>
      </p:pic>
      <p:grpSp>
        <p:nvGrpSpPr>
          <p:cNvPr id="8" name="Grupo 7"/>
          <p:cNvGrpSpPr/>
          <p:nvPr/>
        </p:nvGrpSpPr>
        <p:grpSpPr>
          <a:xfrm>
            <a:off x="2344944" y="149031"/>
            <a:ext cx="9597678" cy="1316150"/>
            <a:chOff x="0" y="773259"/>
            <a:chExt cx="10916991" cy="2585700"/>
          </a:xfrm>
        </p:grpSpPr>
        <p:sp>
          <p:nvSpPr>
            <p:cNvPr id="9" name="Rectángulo redondeado 8"/>
            <p:cNvSpPr/>
            <p:nvPr/>
          </p:nvSpPr>
          <p:spPr>
            <a:xfrm>
              <a:off x="0" y="773259"/>
              <a:ext cx="10916991" cy="258570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Rectángulo 9"/>
            <p:cNvSpPr/>
            <p:nvPr/>
          </p:nvSpPr>
          <p:spPr>
            <a:xfrm>
              <a:off x="126223" y="899482"/>
              <a:ext cx="10664545" cy="233325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47650" tIns="247650" rIns="247650" bIns="247650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4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DANE MENSUAL POR GRUPO CONTRATO</a:t>
              </a:r>
              <a:endParaRPr lang="es-ES" sz="6500" b="1" kern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2" name="Grupo 11"/>
          <p:cNvGrpSpPr/>
          <p:nvPr/>
        </p:nvGrpSpPr>
        <p:grpSpPr>
          <a:xfrm>
            <a:off x="196562" y="1848716"/>
            <a:ext cx="11607511" cy="4629150"/>
            <a:chOff x="196562" y="1848716"/>
            <a:chExt cx="11607511" cy="4629150"/>
          </a:xfrm>
        </p:grpSpPr>
        <p:pic>
          <p:nvPicPr>
            <p:cNvPr id="7" name="Imagen 6">
              <a:hlinkClick r:id="rId3" action="ppaction://hlinksldjump"/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96562" y="1848716"/>
              <a:ext cx="11607511" cy="4629150"/>
            </a:xfrm>
            <a:prstGeom prst="rect">
              <a:avLst/>
            </a:prstGeom>
          </p:spPr>
        </p:pic>
        <p:sp>
          <p:nvSpPr>
            <p:cNvPr id="11" name="Flecha derecha 10"/>
            <p:cNvSpPr/>
            <p:nvPr/>
          </p:nvSpPr>
          <p:spPr>
            <a:xfrm>
              <a:off x="9864436" y="2701636"/>
              <a:ext cx="1274619" cy="24938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218030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022" y="232161"/>
            <a:ext cx="1665436" cy="1352958"/>
          </a:xfrm>
          <a:prstGeom prst="rect">
            <a:avLst/>
          </a:prstGeom>
        </p:spPr>
      </p:pic>
      <p:grpSp>
        <p:nvGrpSpPr>
          <p:cNvPr id="5" name="Grupo 4"/>
          <p:cNvGrpSpPr/>
          <p:nvPr/>
        </p:nvGrpSpPr>
        <p:grpSpPr>
          <a:xfrm>
            <a:off x="225569" y="1585119"/>
            <a:ext cx="11661632" cy="4944739"/>
            <a:chOff x="225569" y="1585119"/>
            <a:chExt cx="11661632" cy="4944739"/>
          </a:xfrm>
        </p:grpSpPr>
        <p:pic>
          <p:nvPicPr>
            <p:cNvPr id="2" name="Imagen 1">
              <a:hlinkClick r:id="rId3" action="ppaction://hlinksldjump"/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25569" y="1585119"/>
              <a:ext cx="11661632" cy="4944739"/>
            </a:xfrm>
            <a:prstGeom prst="rect">
              <a:avLst/>
            </a:prstGeom>
          </p:spPr>
        </p:pic>
        <p:sp>
          <p:nvSpPr>
            <p:cNvPr id="3" name="Flecha derecha 2">
              <a:hlinkClick r:id="rId5" action="ppaction://hlinksldjump"/>
            </p:cNvPr>
            <p:cNvSpPr/>
            <p:nvPr/>
          </p:nvSpPr>
          <p:spPr>
            <a:xfrm>
              <a:off x="3893127" y="6054436"/>
              <a:ext cx="1177637" cy="47542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6" name="Grupo 5"/>
          <p:cNvGrpSpPr/>
          <p:nvPr/>
        </p:nvGrpSpPr>
        <p:grpSpPr>
          <a:xfrm>
            <a:off x="2344944" y="149031"/>
            <a:ext cx="9597678" cy="1316150"/>
            <a:chOff x="0" y="773259"/>
            <a:chExt cx="10916991" cy="2585700"/>
          </a:xfrm>
        </p:grpSpPr>
        <p:sp>
          <p:nvSpPr>
            <p:cNvPr id="7" name="Rectángulo redondeado 6"/>
            <p:cNvSpPr/>
            <p:nvPr/>
          </p:nvSpPr>
          <p:spPr>
            <a:xfrm>
              <a:off x="0" y="773259"/>
              <a:ext cx="10916991" cy="258570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Rectángulo 7"/>
            <p:cNvSpPr/>
            <p:nvPr/>
          </p:nvSpPr>
          <p:spPr>
            <a:xfrm>
              <a:off x="126223" y="899482"/>
              <a:ext cx="10664545" cy="233325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47650" tIns="247650" rIns="247650" bIns="247650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4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DANE MENSUAL POR GRUPO CONTRATO</a:t>
              </a:r>
              <a:endParaRPr lang="es-ES" sz="6500" b="1" kern="12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10" name="Imagen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0725" y="3066616"/>
            <a:ext cx="2647950" cy="19050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84684" y="3023753"/>
            <a:ext cx="866775" cy="228600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2924" y="3673276"/>
            <a:ext cx="2676525" cy="200025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41897" y="5355764"/>
            <a:ext cx="561975" cy="180975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45965" y="3066616"/>
            <a:ext cx="828675" cy="200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328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036" y="235527"/>
            <a:ext cx="1665436" cy="1352958"/>
          </a:xfrm>
          <a:prstGeom prst="rect">
            <a:avLst/>
          </a:prstGeom>
        </p:spPr>
      </p:pic>
      <p:grpSp>
        <p:nvGrpSpPr>
          <p:cNvPr id="5" name="Grupo 4"/>
          <p:cNvGrpSpPr/>
          <p:nvPr/>
        </p:nvGrpSpPr>
        <p:grpSpPr>
          <a:xfrm>
            <a:off x="2234105" y="227127"/>
            <a:ext cx="9597678" cy="1518538"/>
            <a:chOff x="0" y="899482"/>
            <a:chExt cx="10916991" cy="2983310"/>
          </a:xfrm>
        </p:grpSpPr>
        <p:sp>
          <p:nvSpPr>
            <p:cNvPr id="6" name="Rectángulo redondeado 5"/>
            <p:cNvSpPr/>
            <p:nvPr/>
          </p:nvSpPr>
          <p:spPr>
            <a:xfrm>
              <a:off x="0" y="1215381"/>
              <a:ext cx="10916991" cy="2086422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Rectángulo 6"/>
            <p:cNvSpPr/>
            <p:nvPr/>
          </p:nvSpPr>
          <p:spPr>
            <a:xfrm>
              <a:off x="126223" y="899482"/>
              <a:ext cx="10664545" cy="298331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47650" tIns="247650" rIns="247650" bIns="247650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36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CREACION AGRUPACIONES INFORME DANE POR GRUPO CONTRATO</a:t>
              </a:r>
            </a:p>
          </p:txBody>
        </p:sp>
      </p:grp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036" y="1906461"/>
            <a:ext cx="11483669" cy="4134121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061" y="3485284"/>
            <a:ext cx="514350" cy="24765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87574" y="3475759"/>
            <a:ext cx="1000125" cy="257175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40369" y="4215437"/>
            <a:ext cx="1876425" cy="200025"/>
          </a:xfrm>
          <a:prstGeom prst="rect">
            <a:avLst/>
          </a:prstGeom>
        </p:spPr>
      </p:pic>
      <p:sp>
        <p:nvSpPr>
          <p:cNvPr id="10" name="Flecha arriba 9">
            <a:hlinkClick r:id="rId7" action="ppaction://hlinksldjump"/>
          </p:cNvPr>
          <p:cNvSpPr/>
          <p:nvPr/>
        </p:nvSpPr>
        <p:spPr>
          <a:xfrm>
            <a:off x="5487699" y="5708073"/>
            <a:ext cx="303501" cy="56803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74516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036" y="235527"/>
            <a:ext cx="1665436" cy="1352958"/>
          </a:xfrm>
          <a:prstGeom prst="rect">
            <a:avLst/>
          </a:prstGeom>
        </p:spPr>
      </p:pic>
      <p:grpSp>
        <p:nvGrpSpPr>
          <p:cNvPr id="5" name="Grupo 4"/>
          <p:cNvGrpSpPr/>
          <p:nvPr/>
        </p:nvGrpSpPr>
        <p:grpSpPr>
          <a:xfrm>
            <a:off x="2234105" y="227127"/>
            <a:ext cx="9597678" cy="1518538"/>
            <a:chOff x="0" y="899482"/>
            <a:chExt cx="10916991" cy="2983310"/>
          </a:xfrm>
        </p:grpSpPr>
        <p:sp>
          <p:nvSpPr>
            <p:cNvPr id="6" name="Rectángulo redondeado 5"/>
            <p:cNvSpPr/>
            <p:nvPr/>
          </p:nvSpPr>
          <p:spPr>
            <a:xfrm>
              <a:off x="0" y="1215381"/>
              <a:ext cx="10916991" cy="2086422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Rectángulo 6"/>
            <p:cNvSpPr/>
            <p:nvPr/>
          </p:nvSpPr>
          <p:spPr>
            <a:xfrm>
              <a:off x="126223" y="899482"/>
              <a:ext cx="10664545" cy="298331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47650" tIns="247650" rIns="247650" bIns="247650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36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CREACION AGRUPACIONES INFORME DANE POR GRUPO CONTRATO</a:t>
              </a:r>
            </a:p>
          </p:txBody>
        </p:sp>
      </p:grpSp>
      <p:pic>
        <p:nvPicPr>
          <p:cNvPr id="11" name="Imagen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037" y="1906461"/>
            <a:ext cx="11571256" cy="3995575"/>
          </a:xfrm>
          <a:prstGeom prst="rect">
            <a:avLst/>
          </a:prstGeom>
        </p:spPr>
      </p:pic>
      <p:sp>
        <p:nvSpPr>
          <p:cNvPr id="12" name="Flecha derecha 11">
            <a:hlinkClick r:id="rId4" action="ppaction://hlinksldjump"/>
          </p:cNvPr>
          <p:cNvSpPr/>
          <p:nvPr/>
        </p:nvSpPr>
        <p:spPr>
          <a:xfrm>
            <a:off x="9559636" y="4184073"/>
            <a:ext cx="1565564" cy="29094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07342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036" y="235527"/>
            <a:ext cx="1665436" cy="1352958"/>
          </a:xfrm>
          <a:prstGeom prst="rect">
            <a:avLst/>
          </a:prstGeom>
        </p:spPr>
      </p:pic>
      <p:grpSp>
        <p:nvGrpSpPr>
          <p:cNvPr id="5" name="Grupo 4"/>
          <p:cNvGrpSpPr/>
          <p:nvPr/>
        </p:nvGrpSpPr>
        <p:grpSpPr>
          <a:xfrm>
            <a:off x="2234105" y="227127"/>
            <a:ext cx="9597678" cy="1518538"/>
            <a:chOff x="0" y="899482"/>
            <a:chExt cx="10916991" cy="2983310"/>
          </a:xfrm>
        </p:grpSpPr>
        <p:sp>
          <p:nvSpPr>
            <p:cNvPr id="6" name="Rectángulo redondeado 5"/>
            <p:cNvSpPr/>
            <p:nvPr/>
          </p:nvSpPr>
          <p:spPr>
            <a:xfrm>
              <a:off x="0" y="1215381"/>
              <a:ext cx="10916991" cy="2086422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Rectángulo 6"/>
            <p:cNvSpPr/>
            <p:nvPr/>
          </p:nvSpPr>
          <p:spPr>
            <a:xfrm>
              <a:off x="126223" y="899482"/>
              <a:ext cx="10664545" cy="298331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47650" tIns="247650" rIns="247650" bIns="247650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36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CREACION AGRUPACIONES INFORME DANE POR GRUPO CONTRATO</a:t>
              </a:r>
            </a:p>
          </p:txBody>
        </p:sp>
      </p:grp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036" y="1906461"/>
            <a:ext cx="11483669" cy="4134121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635" y="3532476"/>
            <a:ext cx="600075" cy="152833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82245" y="3532476"/>
            <a:ext cx="1571625" cy="180975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28680" y="4169977"/>
            <a:ext cx="2343150" cy="209550"/>
          </a:xfrm>
          <a:prstGeom prst="rect">
            <a:avLst/>
          </a:prstGeom>
        </p:spPr>
      </p:pic>
      <p:sp>
        <p:nvSpPr>
          <p:cNvPr id="13" name="Flecha arriba 12">
            <a:hlinkClick r:id="rId7" action="ppaction://hlinksldjump"/>
          </p:cNvPr>
          <p:cNvSpPr/>
          <p:nvPr/>
        </p:nvSpPr>
        <p:spPr>
          <a:xfrm>
            <a:off x="5444835" y="5694220"/>
            <a:ext cx="318654" cy="52647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26977" y="4179502"/>
            <a:ext cx="571500" cy="200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76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182" y="107466"/>
            <a:ext cx="1665436" cy="1352958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512624" y="1574252"/>
            <a:ext cx="11319157" cy="6178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Aquí se debe crear el informe y los renglones para determinar que agrupaciones de conceptos son las que se asociaran a cada </a:t>
            </a:r>
            <a:r>
              <a:rPr lang="es-E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uno.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Importante</a:t>
            </a: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aquí se deben crear siempre 7 renglones, independiente del informe del </a:t>
            </a:r>
            <a:r>
              <a:rPr lang="es-E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DANE </a:t>
            </a: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 sea, el objetivo es </a:t>
            </a:r>
            <a:r>
              <a:rPr lang="es-E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 </a:t>
            </a: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esta </a:t>
            </a:r>
            <a:r>
              <a:rPr lang="es-E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configuración sirva de base </a:t>
            </a: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 solo en este reporte sino en </a:t>
            </a:r>
            <a:r>
              <a:rPr lang="es-E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todos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Los </a:t>
            </a: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 renglones son los siguientes y deben ir en este orden</a:t>
            </a:r>
            <a:r>
              <a:rPr lang="es-E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285750" lvl="0" indent="-285750" algn="just">
              <a:buFont typeface="Wingdings" panose="05000000000000000000" pitchFamily="2" charset="2"/>
              <a:buChar char="ü"/>
            </a:pPr>
            <a:r>
              <a:rPr lang="es-ES" dirty="0" smtClean="0"/>
              <a:t>Salarios</a:t>
            </a:r>
            <a:r>
              <a:rPr lang="es-ES" dirty="0"/>
              <a:t>, agrupación de conceptos que tenga todo lo de </a:t>
            </a:r>
            <a:r>
              <a:rPr lang="es-ES" dirty="0" smtClean="0"/>
              <a:t>salarios (DSAL SALARIOS DANE)</a:t>
            </a:r>
            <a:endParaRPr lang="es-ES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ES" dirty="0"/>
              <a:t>Horas </a:t>
            </a:r>
            <a:r>
              <a:rPr lang="es-ES" dirty="0" smtClean="0"/>
              <a:t>ordinarias </a:t>
            </a:r>
            <a:r>
              <a:rPr lang="es-ES" dirty="0"/>
              <a:t>(</a:t>
            </a:r>
            <a:r>
              <a:rPr lang="es-ES" dirty="0" smtClean="0"/>
              <a:t>DHSA HORAS ORDINARIAS)</a:t>
            </a:r>
            <a:endParaRPr lang="es-ES" dirty="0"/>
          </a:p>
          <a:p>
            <a:pPr marL="285750" lvl="0" indent="-285750" algn="just">
              <a:buFont typeface="Wingdings" panose="05000000000000000000" pitchFamily="2" charset="2"/>
              <a:buChar char="ü"/>
            </a:pPr>
            <a:r>
              <a:rPr lang="es-ES" dirty="0"/>
              <a:t>Horas  y/o valor extras, ósea que si usted quiere mostrar horas y/o valor de las horas extras, la agrupación aplicara para ambos y así con las demás que maneje horas y valor</a:t>
            </a:r>
            <a:r>
              <a:rPr lang="es-ES" dirty="0" smtClean="0"/>
              <a:t>. (DHEX </a:t>
            </a:r>
            <a:r>
              <a:rPr lang="es-ES" dirty="0" smtClean="0"/>
              <a:t>EXTRAS </a:t>
            </a:r>
            <a:r>
              <a:rPr lang="es-ES" dirty="0" smtClean="0"/>
              <a:t>DANE)</a:t>
            </a:r>
            <a:endParaRPr lang="es-ES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ES" dirty="0"/>
              <a:t>Horas y/o valor extras </a:t>
            </a:r>
            <a:r>
              <a:rPr lang="es-ES" dirty="0" smtClean="0"/>
              <a:t>festivas </a:t>
            </a:r>
            <a:r>
              <a:rPr lang="es-ES" dirty="0"/>
              <a:t>. (</a:t>
            </a:r>
            <a:r>
              <a:rPr lang="es-ES" dirty="0" smtClean="0"/>
              <a:t>DHEF </a:t>
            </a:r>
            <a:r>
              <a:rPr lang="es-ES" dirty="0" smtClean="0"/>
              <a:t>EXTRAS </a:t>
            </a:r>
            <a:r>
              <a:rPr lang="es-ES" dirty="0" smtClean="0"/>
              <a:t>FESTIVAS DANE</a:t>
            </a:r>
            <a:r>
              <a:rPr lang="es-ES" dirty="0"/>
              <a:t>)</a:t>
            </a:r>
          </a:p>
          <a:p>
            <a:pPr marL="285750" lvl="0" indent="-285750" algn="just">
              <a:buFont typeface="Wingdings" panose="05000000000000000000" pitchFamily="2" charset="2"/>
              <a:buChar char="ü"/>
            </a:pPr>
            <a:r>
              <a:rPr lang="es-ES" dirty="0" smtClean="0"/>
              <a:t>Prestaciones </a:t>
            </a:r>
            <a:r>
              <a:rPr lang="es-ES" dirty="0"/>
              <a:t>sociales, aquí solo </a:t>
            </a:r>
            <a:r>
              <a:rPr lang="es-ES" dirty="0" smtClean="0"/>
              <a:t>aplican valores </a:t>
            </a:r>
            <a:r>
              <a:rPr lang="es-ES" dirty="0"/>
              <a:t>y sale de la </a:t>
            </a:r>
            <a:r>
              <a:rPr lang="es-ES" dirty="0" smtClean="0"/>
              <a:t>contabilización tabla MCN</a:t>
            </a:r>
            <a:r>
              <a:rPr lang="es-ES" dirty="0"/>
              <a:t>, adicionalmente si maneja varios COMPROBANTES, se deben llenar en el campo REGLA separados por coma, así como </a:t>
            </a:r>
            <a:r>
              <a:rPr lang="es-ES" dirty="0" smtClean="0"/>
              <a:t>lo muestra la imagen.</a:t>
            </a:r>
            <a:endParaRPr lang="es-ES" dirty="0"/>
          </a:p>
          <a:p>
            <a:pPr marL="285750" lvl="0" indent="-285750" algn="just">
              <a:buFont typeface="Wingdings" panose="05000000000000000000" pitchFamily="2" charset="2"/>
              <a:buChar char="ü"/>
            </a:pPr>
            <a:r>
              <a:rPr lang="es-ES" dirty="0"/>
              <a:t>Horas y/o valor de </a:t>
            </a:r>
            <a:r>
              <a:rPr lang="es-ES" dirty="0" smtClean="0"/>
              <a:t>vacaciones (DVAC VACACIONES DANE)</a:t>
            </a:r>
            <a:endParaRPr lang="es-ES" dirty="0"/>
          </a:p>
          <a:p>
            <a:pPr marL="285750" lvl="0" indent="-285750" algn="just">
              <a:buFont typeface="Wingdings" panose="05000000000000000000" pitchFamily="2" charset="2"/>
              <a:buChar char="ü"/>
            </a:pPr>
            <a:r>
              <a:rPr lang="es-ES" dirty="0"/>
              <a:t>Horas y/o valor de </a:t>
            </a:r>
            <a:r>
              <a:rPr lang="es-ES" dirty="0" smtClean="0"/>
              <a:t>Incapacidades (DINC INCAPACIDADES DANE)</a:t>
            </a:r>
          </a:p>
          <a:p>
            <a:pPr marL="285750" lvl="0" indent="-285750" algn="just">
              <a:buFont typeface="Wingdings" panose="05000000000000000000" pitchFamily="2" charset="2"/>
              <a:buChar char="ü"/>
            </a:pPr>
            <a:endParaRPr lang="es-ES" dirty="0"/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s-ES" dirty="0"/>
              <a:t>Importante cuando se crea el informe el campo DLL GENERACION de llevar C16PX en caso de ser el de 2016 , C17PX en caso de ser el 2017 y el campo TIPO DE INFORME debe seleccionar DANE, </a:t>
            </a:r>
            <a:r>
              <a:rPr lang="es-ES" dirty="0" smtClean="0"/>
              <a:t>la demás </a:t>
            </a:r>
            <a:r>
              <a:rPr lang="es-ES" dirty="0" smtClean="0"/>
              <a:t>información </a:t>
            </a:r>
            <a:r>
              <a:rPr lang="es-ES" dirty="0"/>
              <a:t>es </a:t>
            </a:r>
            <a:r>
              <a:rPr lang="es-ES" dirty="0" smtClean="0"/>
              <a:t>informativa</a:t>
            </a:r>
            <a:endParaRPr lang="es-ES" dirty="0"/>
          </a:p>
          <a:p>
            <a:pPr lvl="0" algn="just"/>
            <a:endParaRPr lang="es-ES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s-E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</a:pPr>
            <a:endParaRPr lang="es-E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7" name="Grupo 6"/>
          <p:cNvGrpSpPr/>
          <p:nvPr/>
        </p:nvGrpSpPr>
        <p:grpSpPr>
          <a:xfrm>
            <a:off x="2234104" y="149031"/>
            <a:ext cx="9597678" cy="1316150"/>
            <a:chOff x="0" y="773259"/>
            <a:chExt cx="10916991" cy="2585700"/>
          </a:xfrm>
        </p:grpSpPr>
        <p:sp>
          <p:nvSpPr>
            <p:cNvPr id="8" name="Rectángulo redondeado 7"/>
            <p:cNvSpPr/>
            <p:nvPr/>
          </p:nvSpPr>
          <p:spPr>
            <a:xfrm>
              <a:off x="0" y="773259"/>
              <a:ext cx="10916991" cy="258570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Rectángulo 8"/>
            <p:cNvSpPr/>
            <p:nvPr/>
          </p:nvSpPr>
          <p:spPr>
            <a:xfrm>
              <a:off x="126223" y="899482"/>
              <a:ext cx="10664545" cy="233325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47650" tIns="247650" rIns="247650" bIns="247650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4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DANE MENSUAL POR GRUPO CONTRATO</a:t>
              </a:r>
              <a:endParaRPr lang="es-ES" sz="6500" b="1" kern="12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50917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036" y="235527"/>
            <a:ext cx="1665436" cy="1352958"/>
          </a:xfrm>
          <a:prstGeom prst="rect">
            <a:avLst/>
          </a:prstGeom>
        </p:spPr>
      </p:pic>
      <p:grpSp>
        <p:nvGrpSpPr>
          <p:cNvPr id="5" name="Grupo 4"/>
          <p:cNvGrpSpPr/>
          <p:nvPr/>
        </p:nvGrpSpPr>
        <p:grpSpPr>
          <a:xfrm>
            <a:off x="2234105" y="227127"/>
            <a:ext cx="9597678" cy="1518538"/>
            <a:chOff x="0" y="899482"/>
            <a:chExt cx="10916991" cy="2983310"/>
          </a:xfrm>
        </p:grpSpPr>
        <p:sp>
          <p:nvSpPr>
            <p:cNvPr id="6" name="Rectángulo redondeado 5"/>
            <p:cNvSpPr/>
            <p:nvPr/>
          </p:nvSpPr>
          <p:spPr>
            <a:xfrm>
              <a:off x="0" y="1215381"/>
              <a:ext cx="10916991" cy="2086422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Rectángulo 6"/>
            <p:cNvSpPr/>
            <p:nvPr/>
          </p:nvSpPr>
          <p:spPr>
            <a:xfrm>
              <a:off x="126223" y="899482"/>
              <a:ext cx="10664545" cy="298331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47650" tIns="247650" rIns="247650" bIns="247650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36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CREACION AGRUPACIONES INFORME DANE POR GRUPO CONTRATO</a:t>
              </a:r>
            </a:p>
          </p:txBody>
        </p:sp>
      </p:grp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036" y="1906460"/>
            <a:ext cx="11486623" cy="4286521"/>
          </a:xfrm>
          <a:prstGeom prst="rect">
            <a:avLst/>
          </a:prstGeom>
        </p:spPr>
      </p:pic>
      <p:sp>
        <p:nvSpPr>
          <p:cNvPr id="8" name="Flecha derecha 7">
            <a:hlinkClick r:id="rId4" action="ppaction://hlinksldjump"/>
          </p:cNvPr>
          <p:cNvSpPr/>
          <p:nvPr/>
        </p:nvSpPr>
        <p:spPr>
          <a:xfrm>
            <a:off x="10113818" y="4170217"/>
            <a:ext cx="1288473" cy="2493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28753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036" y="235527"/>
            <a:ext cx="1665436" cy="1352958"/>
          </a:xfrm>
          <a:prstGeom prst="rect">
            <a:avLst/>
          </a:prstGeom>
        </p:spPr>
      </p:pic>
      <p:grpSp>
        <p:nvGrpSpPr>
          <p:cNvPr id="5" name="Grupo 4"/>
          <p:cNvGrpSpPr/>
          <p:nvPr/>
        </p:nvGrpSpPr>
        <p:grpSpPr>
          <a:xfrm>
            <a:off x="2234105" y="227127"/>
            <a:ext cx="9597678" cy="1518538"/>
            <a:chOff x="0" y="899482"/>
            <a:chExt cx="10916991" cy="2983310"/>
          </a:xfrm>
        </p:grpSpPr>
        <p:sp>
          <p:nvSpPr>
            <p:cNvPr id="6" name="Rectángulo redondeado 5"/>
            <p:cNvSpPr/>
            <p:nvPr/>
          </p:nvSpPr>
          <p:spPr>
            <a:xfrm>
              <a:off x="0" y="1215381"/>
              <a:ext cx="10916991" cy="2086422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Rectángulo 6"/>
            <p:cNvSpPr/>
            <p:nvPr/>
          </p:nvSpPr>
          <p:spPr>
            <a:xfrm>
              <a:off x="126223" y="899482"/>
              <a:ext cx="10664545" cy="298331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47650" tIns="247650" rIns="247650" bIns="247650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36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CREACION AGRUPACIONES INFORME DANE POR GRUPO CONTRATO</a:t>
              </a:r>
            </a:p>
          </p:txBody>
        </p:sp>
      </p:grpSp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598" y="1906461"/>
            <a:ext cx="11483669" cy="4134121"/>
          </a:xfrm>
          <a:prstGeom prst="rect">
            <a:avLst/>
          </a:prstGeom>
        </p:spPr>
      </p:pic>
      <p:sp>
        <p:nvSpPr>
          <p:cNvPr id="10" name="Flecha arriba 9">
            <a:hlinkClick r:id="rId4" action="ppaction://hlinksldjump"/>
          </p:cNvPr>
          <p:cNvSpPr/>
          <p:nvPr/>
        </p:nvSpPr>
        <p:spPr>
          <a:xfrm>
            <a:off x="5444835" y="5694220"/>
            <a:ext cx="318654" cy="52647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8979" y="3508664"/>
            <a:ext cx="485775" cy="22860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97085" y="3542001"/>
            <a:ext cx="2095500" cy="161925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55520" y="4215872"/>
            <a:ext cx="219075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595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036" y="235527"/>
            <a:ext cx="1665436" cy="1352958"/>
          </a:xfrm>
          <a:prstGeom prst="rect">
            <a:avLst/>
          </a:prstGeom>
        </p:spPr>
      </p:pic>
      <p:grpSp>
        <p:nvGrpSpPr>
          <p:cNvPr id="5" name="Grupo 4"/>
          <p:cNvGrpSpPr/>
          <p:nvPr/>
        </p:nvGrpSpPr>
        <p:grpSpPr>
          <a:xfrm>
            <a:off x="2234105" y="227127"/>
            <a:ext cx="9597678" cy="1518538"/>
            <a:chOff x="0" y="899482"/>
            <a:chExt cx="10916991" cy="2983310"/>
          </a:xfrm>
        </p:grpSpPr>
        <p:sp>
          <p:nvSpPr>
            <p:cNvPr id="6" name="Rectángulo redondeado 5"/>
            <p:cNvSpPr/>
            <p:nvPr/>
          </p:nvSpPr>
          <p:spPr>
            <a:xfrm>
              <a:off x="0" y="1215381"/>
              <a:ext cx="10916991" cy="2086422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Rectángulo 6"/>
            <p:cNvSpPr/>
            <p:nvPr/>
          </p:nvSpPr>
          <p:spPr>
            <a:xfrm>
              <a:off x="126223" y="899482"/>
              <a:ext cx="10664545" cy="298331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47650" tIns="247650" rIns="247650" bIns="247650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36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CREACION AGRUPACIONES INFORME DANE POR GRUPO CONTRATO</a:t>
              </a:r>
            </a:p>
          </p:txBody>
        </p:sp>
      </p:grp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037" y="1906462"/>
            <a:ext cx="11701066" cy="4397356"/>
          </a:xfrm>
          <a:prstGeom prst="rect">
            <a:avLst/>
          </a:prstGeom>
        </p:spPr>
      </p:pic>
      <p:sp>
        <p:nvSpPr>
          <p:cNvPr id="8" name="Flecha derecha 7">
            <a:hlinkClick r:id="rId4" action="ppaction://hlinksldjump"/>
          </p:cNvPr>
          <p:cNvSpPr/>
          <p:nvPr/>
        </p:nvSpPr>
        <p:spPr>
          <a:xfrm>
            <a:off x="10002982" y="4045527"/>
            <a:ext cx="1274618" cy="2493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56705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036" y="235527"/>
            <a:ext cx="1665436" cy="1352958"/>
          </a:xfrm>
          <a:prstGeom prst="rect">
            <a:avLst/>
          </a:prstGeom>
        </p:spPr>
      </p:pic>
      <p:grpSp>
        <p:nvGrpSpPr>
          <p:cNvPr id="5" name="Grupo 4"/>
          <p:cNvGrpSpPr/>
          <p:nvPr/>
        </p:nvGrpSpPr>
        <p:grpSpPr>
          <a:xfrm>
            <a:off x="2234105" y="227127"/>
            <a:ext cx="9597678" cy="1518538"/>
            <a:chOff x="0" y="899482"/>
            <a:chExt cx="10916991" cy="2983310"/>
          </a:xfrm>
        </p:grpSpPr>
        <p:sp>
          <p:nvSpPr>
            <p:cNvPr id="6" name="Rectángulo redondeado 5"/>
            <p:cNvSpPr/>
            <p:nvPr/>
          </p:nvSpPr>
          <p:spPr>
            <a:xfrm>
              <a:off x="0" y="1215381"/>
              <a:ext cx="10916991" cy="2086422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Rectángulo 6"/>
            <p:cNvSpPr/>
            <p:nvPr/>
          </p:nvSpPr>
          <p:spPr>
            <a:xfrm>
              <a:off x="126223" y="899482"/>
              <a:ext cx="10664545" cy="298331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47650" tIns="247650" rIns="247650" bIns="247650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36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CREACION AGRUPACIONES INFORME DANE POR GRUPO CONTRATO</a:t>
              </a:r>
            </a:p>
          </p:txBody>
        </p:sp>
      </p:grp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036" y="1906461"/>
            <a:ext cx="11483669" cy="4134121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7014" y="3532475"/>
            <a:ext cx="581025" cy="180975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9642" y="3532475"/>
            <a:ext cx="2790825" cy="161925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98689" y="4234727"/>
            <a:ext cx="2981325" cy="161925"/>
          </a:xfrm>
          <a:prstGeom prst="rect">
            <a:avLst/>
          </a:prstGeom>
        </p:spPr>
      </p:pic>
      <p:sp>
        <p:nvSpPr>
          <p:cNvPr id="10" name="Flecha arriba 9">
            <a:hlinkClick r:id="rId7" action="ppaction://hlinksldjump"/>
          </p:cNvPr>
          <p:cNvSpPr/>
          <p:nvPr/>
        </p:nvSpPr>
        <p:spPr>
          <a:xfrm>
            <a:off x="5444835" y="5694220"/>
            <a:ext cx="318654" cy="52647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47237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036" y="235527"/>
            <a:ext cx="1665436" cy="1352958"/>
          </a:xfrm>
          <a:prstGeom prst="rect">
            <a:avLst/>
          </a:prstGeom>
        </p:spPr>
      </p:pic>
      <p:grpSp>
        <p:nvGrpSpPr>
          <p:cNvPr id="5" name="Grupo 4"/>
          <p:cNvGrpSpPr/>
          <p:nvPr/>
        </p:nvGrpSpPr>
        <p:grpSpPr>
          <a:xfrm>
            <a:off x="2234105" y="227127"/>
            <a:ext cx="9597678" cy="1518538"/>
            <a:chOff x="0" y="899482"/>
            <a:chExt cx="10916991" cy="2983310"/>
          </a:xfrm>
        </p:grpSpPr>
        <p:sp>
          <p:nvSpPr>
            <p:cNvPr id="6" name="Rectángulo redondeado 5"/>
            <p:cNvSpPr/>
            <p:nvPr/>
          </p:nvSpPr>
          <p:spPr>
            <a:xfrm>
              <a:off x="0" y="1215381"/>
              <a:ext cx="10916991" cy="2086422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Rectángulo 6"/>
            <p:cNvSpPr/>
            <p:nvPr/>
          </p:nvSpPr>
          <p:spPr>
            <a:xfrm>
              <a:off x="126223" y="899482"/>
              <a:ext cx="10664545" cy="298331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47650" tIns="247650" rIns="247650" bIns="247650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36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CREACION AGRUPACIONES INFORME DANE POR GRUPO CONTRATO</a:t>
              </a:r>
            </a:p>
          </p:txBody>
        </p:sp>
      </p:grp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936" y="1745664"/>
            <a:ext cx="11750477" cy="4765971"/>
          </a:xfrm>
          <a:prstGeom prst="rect">
            <a:avLst/>
          </a:prstGeom>
        </p:spPr>
      </p:pic>
      <p:sp>
        <p:nvSpPr>
          <p:cNvPr id="8" name="Flecha derecha 7">
            <a:hlinkClick r:id="rId4" action="ppaction://hlinksldjump"/>
          </p:cNvPr>
          <p:cNvSpPr/>
          <p:nvPr/>
        </p:nvSpPr>
        <p:spPr>
          <a:xfrm>
            <a:off x="10086109" y="3879273"/>
            <a:ext cx="1260764" cy="2493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20406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036" y="235527"/>
            <a:ext cx="1665436" cy="1352958"/>
          </a:xfrm>
          <a:prstGeom prst="rect">
            <a:avLst/>
          </a:prstGeom>
        </p:spPr>
      </p:pic>
      <p:grpSp>
        <p:nvGrpSpPr>
          <p:cNvPr id="5" name="Grupo 4"/>
          <p:cNvGrpSpPr/>
          <p:nvPr/>
        </p:nvGrpSpPr>
        <p:grpSpPr>
          <a:xfrm>
            <a:off x="2234105" y="227127"/>
            <a:ext cx="9597678" cy="1518538"/>
            <a:chOff x="0" y="899482"/>
            <a:chExt cx="10916991" cy="2983310"/>
          </a:xfrm>
        </p:grpSpPr>
        <p:sp>
          <p:nvSpPr>
            <p:cNvPr id="6" name="Rectángulo redondeado 5"/>
            <p:cNvSpPr/>
            <p:nvPr/>
          </p:nvSpPr>
          <p:spPr>
            <a:xfrm>
              <a:off x="0" y="1215381"/>
              <a:ext cx="10916991" cy="2086422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Rectángulo 6"/>
            <p:cNvSpPr/>
            <p:nvPr/>
          </p:nvSpPr>
          <p:spPr>
            <a:xfrm>
              <a:off x="126223" y="899482"/>
              <a:ext cx="10664545" cy="298331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47650" tIns="247650" rIns="247650" bIns="247650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36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CREACION AGRUPACIONES INFORME DANE POR GRUPO CONTRATO</a:t>
              </a:r>
            </a:p>
          </p:txBody>
        </p:sp>
      </p:grp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036" y="1906461"/>
            <a:ext cx="11483669" cy="4134121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866" y="3532045"/>
            <a:ext cx="552450" cy="20955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68085" y="3513865"/>
            <a:ext cx="2590800" cy="19050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5641" y="4198121"/>
            <a:ext cx="1038225" cy="190500"/>
          </a:xfrm>
          <a:prstGeom prst="rect">
            <a:avLst/>
          </a:prstGeom>
        </p:spPr>
      </p:pic>
      <p:sp>
        <p:nvSpPr>
          <p:cNvPr id="10" name="Flecha arriba 9">
            <a:hlinkClick r:id="rId7" action="ppaction://hlinksldjump"/>
          </p:cNvPr>
          <p:cNvSpPr/>
          <p:nvPr/>
        </p:nvSpPr>
        <p:spPr>
          <a:xfrm>
            <a:off x="5444835" y="5694220"/>
            <a:ext cx="318654" cy="52647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96767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022" y="232161"/>
            <a:ext cx="1665436" cy="1352958"/>
          </a:xfrm>
          <a:prstGeom prst="rect">
            <a:avLst/>
          </a:prstGeom>
        </p:spPr>
      </p:pic>
      <p:grpSp>
        <p:nvGrpSpPr>
          <p:cNvPr id="3" name="Grupo 2"/>
          <p:cNvGrpSpPr/>
          <p:nvPr/>
        </p:nvGrpSpPr>
        <p:grpSpPr>
          <a:xfrm>
            <a:off x="2344944" y="149031"/>
            <a:ext cx="9597678" cy="1316150"/>
            <a:chOff x="0" y="773259"/>
            <a:chExt cx="10916991" cy="2585700"/>
          </a:xfrm>
        </p:grpSpPr>
        <p:sp>
          <p:nvSpPr>
            <p:cNvPr id="5" name="Rectángulo redondeado 4"/>
            <p:cNvSpPr/>
            <p:nvPr/>
          </p:nvSpPr>
          <p:spPr>
            <a:xfrm>
              <a:off x="0" y="773259"/>
              <a:ext cx="10916991" cy="258570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Rectángulo 5"/>
            <p:cNvSpPr/>
            <p:nvPr/>
          </p:nvSpPr>
          <p:spPr>
            <a:xfrm>
              <a:off x="126223" y="899482"/>
              <a:ext cx="10664545" cy="233325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47650" tIns="247650" rIns="247650" bIns="247650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4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DANE MENSUAL POR GRUPO CONTRATO</a:t>
              </a:r>
              <a:endParaRPr lang="es-ES" sz="6500" b="1" kern="12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274" y="1743075"/>
            <a:ext cx="11649380" cy="4823221"/>
          </a:xfrm>
          <a:prstGeom prst="rect">
            <a:avLst/>
          </a:prstGeom>
        </p:spPr>
      </p:pic>
      <p:sp>
        <p:nvSpPr>
          <p:cNvPr id="7" name="Flecha derecha 6">
            <a:hlinkClick r:id="rId4" action="ppaction://hlinksldjump"/>
          </p:cNvPr>
          <p:cNvSpPr/>
          <p:nvPr/>
        </p:nvSpPr>
        <p:spPr>
          <a:xfrm>
            <a:off x="10086111" y="3726871"/>
            <a:ext cx="1066800" cy="2355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23219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022" y="232161"/>
            <a:ext cx="1665436" cy="1352958"/>
          </a:xfrm>
          <a:prstGeom prst="rect">
            <a:avLst/>
          </a:prstGeom>
        </p:spPr>
      </p:pic>
      <p:grpSp>
        <p:nvGrpSpPr>
          <p:cNvPr id="3" name="Grupo 2"/>
          <p:cNvGrpSpPr/>
          <p:nvPr/>
        </p:nvGrpSpPr>
        <p:grpSpPr>
          <a:xfrm>
            <a:off x="2344944" y="149031"/>
            <a:ext cx="9597678" cy="1316150"/>
            <a:chOff x="0" y="773259"/>
            <a:chExt cx="10916991" cy="2585700"/>
          </a:xfrm>
        </p:grpSpPr>
        <p:sp>
          <p:nvSpPr>
            <p:cNvPr id="5" name="Rectángulo redondeado 4"/>
            <p:cNvSpPr/>
            <p:nvPr/>
          </p:nvSpPr>
          <p:spPr>
            <a:xfrm>
              <a:off x="0" y="773259"/>
              <a:ext cx="10916991" cy="258570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Rectángulo 5"/>
            <p:cNvSpPr/>
            <p:nvPr/>
          </p:nvSpPr>
          <p:spPr>
            <a:xfrm>
              <a:off x="126223" y="899482"/>
              <a:ext cx="10664545" cy="233325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47650" tIns="247650" rIns="247650" bIns="247650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4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DANE MENSUAL POR GRUPO CONTRATO</a:t>
              </a:r>
              <a:endParaRPr lang="es-ES" sz="6500" b="1" kern="12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036" y="1906461"/>
            <a:ext cx="11483669" cy="4134121"/>
          </a:xfrm>
          <a:prstGeom prst="rect">
            <a:avLst/>
          </a:prstGeom>
        </p:spPr>
      </p:pic>
      <p:sp>
        <p:nvSpPr>
          <p:cNvPr id="8" name="Flecha arriba 7">
            <a:hlinkClick r:id="rId4" action="ppaction://hlinksldjump"/>
          </p:cNvPr>
          <p:cNvSpPr/>
          <p:nvPr/>
        </p:nvSpPr>
        <p:spPr>
          <a:xfrm>
            <a:off x="5444835" y="5694220"/>
            <a:ext cx="318654" cy="52647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3590" y="3542000"/>
            <a:ext cx="438150" cy="161925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52063" y="3532915"/>
            <a:ext cx="2428875" cy="15240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96643" y="4206319"/>
            <a:ext cx="1962150" cy="200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490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022" y="232161"/>
            <a:ext cx="1665436" cy="1352958"/>
          </a:xfrm>
          <a:prstGeom prst="rect">
            <a:avLst/>
          </a:prstGeom>
        </p:spPr>
      </p:pic>
      <p:grpSp>
        <p:nvGrpSpPr>
          <p:cNvPr id="3" name="Grupo 2"/>
          <p:cNvGrpSpPr/>
          <p:nvPr/>
        </p:nvGrpSpPr>
        <p:grpSpPr>
          <a:xfrm>
            <a:off x="2344944" y="149031"/>
            <a:ext cx="9597678" cy="1316150"/>
            <a:chOff x="0" y="773259"/>
            <a:chExt cx="10916991" cy="2585700"/>
          </a:xfrm>
        </p:grpSpPr>
        <p:sp>
          <p:nvSpPr>
            <p:cNvPr id="5" name="Rectángulo redondeado 4"/>
            <p:cNvSpPr/>
            <p:nvPr/>
          </p:nvSpPr>
          <p:spPr>
            <a:xfrm>
              <a:off x="0" y="773259"/>
              <a:ext cx="10916991" cy="258570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Rectángulo 5"/>
            <p:cNvSpPr/>
            <p:nvPr/>
          </p:nvSpPr>
          <p:spPr>
            <a:xfrm>
              <a:off x="126223" y="899482"/>
              <a:ext cx="10664545" cy="233325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47650" tIns="247650" rIns="247650" bIns="247650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4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DANE MENSUAL POR GRUPO CONTRATO</a:t>
              </a:r>
              <a:endParaRPr lang="es-ES" sz="6500" b="1" kern="12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022" y="1692705"/>
            <a:ext cx="11360727" cy="4921236"/>
          </a:xfrm>
          <a:prstGeom prst="rect">
            <a:avLst/>
          </a:prstGeom>
        </p:spPr>
      </p:pic>
      <p:sp>
        <p:nvSpPr>
          <p:cNvPr id="7" name="Flecha derecha 6">
            <a:hlinkClick r:id="rId4" action="ppaction://hlinksldjump"/>
          </p:cNvPr>
          <p:cNvSpPr/>
          <p:nvPr/>
        </p:nvSpPr>
        <p:spPr>
          <a:xfrm>
            <a:off x="9767455" y="3574473"/>
            <a:ext cx="1537854" cy="2355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57899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022" y="232161"/>
            <a:ext cx="1665436" cy="1352958"/>
          </a:xfrm>
          <a:prstGeom prst="rect">
            <a:avLst/>
          </a:prstGeom>
        </p:spPr>
      </p:pic>
      <p:grpSp>
        <p:nvGrpSpPr>
          <p:cNvPr id="3" name="Grupo 2"/>
          <p:cNvGrpSpPr/>
          <p:nvPr/>
        </p:nvGrpSpPr>
        <p:grpSpPr>
          <a:xfrm>
            <a:off x="2344944" y="149031"/>
            <a:ext cx="9597678" cy="1316150"/>
            <a:chOff x="0" y="773259"/>
            <a:chExt cx="10916991" cy="2585700"/>
          </a:xfrm>
        </p:grpSpPr>
        <p:sp>
          <p:nvSpPr>
            <p:cNvPr id="5" name="Rectángulo redondeado 4"/>
            <p:cNvSpPr/>
            <p:nvPr/>
          </p:nvSpPr>
          <p:spPr>
            <a:xfrm>
              <a:off x="0" y="773259"/>
              <a:ext cx="10916991" cy="258570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Rectángulo 5"/>
            <p:cNvSpPr/>
            <p:nvPr/>
          </p:nvSpPr>
          <p:spPr>
            <a:xfrm>
              <a:off x="126223" y="899482"/>
              <a:ext cx="10664545" cy="233325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47650" tIns="247650" rIns="247650" bIns="247650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4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DANE MENSUAL POR GRUPO CONTRATO</a:t>
              </a:r>
              <a:endParaRPr lang="es-ES" sz="6500" b="1" kern="12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036" y="1906461"/>
            <a:ext cx="11483669" cy="4134121"/>
          </a:xfrm>
          <a:prstGeom prst="rect">
            <a:avLst/>
          </a:prstGeom>
        </p:spPr>
      </p:pic>
      <p:sp>
        <p:nvSpPr>
          <p:cNvPr id="8" name="Flecha arriba 7">
            <a:hlinkClick r:id="rId4" action="ppaction://hlinksldjump"/>
          </p:cNvPr>
          <p:cNvSpPr/>
          <p:nvPr/>
        </p:nvSpPr>
        <p:spPr>
          <a:xfrm>
            <a:off x="5444835" y="5694220"/>
            <a:ext cx="318654" cy="52647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8815" y="3518621"/>
            <a:ext cx="542925" cy="180975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52929" y="3518627"/>
            <a:ext cx="2676525" cy="180975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97509" y="4225198"/>
            <a:ext cx="2238375" cy="180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620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036" y="235527"/>
            <a:ext cx="1665436" cy="1352958"/>
          </a:xfrm>
          <a:prstGeom prst="rect">
            <a:avLst/>
          </a:prstGeom>
        </p:spPr>
      </p:pic>
      <p:grpSp>
        <p:nvGrpSpPr>
          <p:cNvPr id="10" name="Grupo 9"/>
          <p:cNvGrpSpPr/>
          <p:nvPr/>
        </p:nvGrpSpPr>
        <p:grpSpPr>
          <a:xfrm>
            <a:off x="312036" y="2203544"/>
            <a:ext cx="11716531" cy="4003292"/>
            <a:chOff x="312036" y="2203544"/>
            <a:chExt cx="11716531" cy="4003292"/>
          </a:xfrm>
        </p:grpSpPr>
        <p:pic>
          <p:nvPicPr>
            <p:cNvPr id="8" name="Imagen 7">
              <a:hlinkClick r:id="rId3" action="ppaction://hlinksldjump"/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2036" y="2203544"/>
              <a:ext cx="11716531" cy="4003292"/>
            </a:xfrm>
            <a:prstGeom prst="rect">
              <a:avLst/>
            </a:prstGeom>
          </p:spPr>
        </p:pic>
        <p:sp>
          <p:nvSpPr>
            <p:cNvPr id="9" name="Flecha derecha 8"/>
            <p:cNvSpPr/>
            <p:nvPr/>
          </p:nvSpPr>
          <p:spPr>
            <a:xfrm>
              <a:off x="9462655" y="3394364"/>
              <a:ext cx="1260763" cy="235527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11" name="Grupo 10"/>
          <p:cNvGrpSpPr/>
          <p:nvPr/>
        </p:nvGrpSpPr>
        <p:grpSpPr>
          <a:xfrm>
            <a:off x="2234105" y="227127"/>
            <a:ext cx="9597678" cy="1518538"/>
            <a:chOff x="0" y="899482"/>
            <a:chExt cx="10916991" cy="2983310"/>
          </a:xfrm>
        </p:grpSpPr>
        <p:sp>
          <p:nvSpPr>
            <p:cNvPr id="12" name="Rectángulo redondeado 11"/>
            <p:cNvSpPr/>
            <p:nvPr/>
          </p:nvSpPr>
          <p:spPr>
            <a:xfrm>
              <a:off x="0" y="1215381"/>
              <a:ext cx="10916991" cy="2086422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Rectángulo 12"/>
            <p:cNvSpPr/>
            <p:nvPr/>
          </p:nvSpPr>
          <p:spPr>
            <a:xfrm>
              <a:off x="126223" y="899482"/>
              <a:ext cx="10664545" cy="298331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47650" tIns="247650" rIns="247650" bIns="247650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36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CREACION AGRUPACIONES INFORME DANE POR GRUPO CONTRATO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85762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022" y="232161"/>
            <a:ext cx="1665436" cy="1352958"/>
          </a:xfrm>
          <a:prstGeom prst="rect">
            <a:avLst/>
          </a:prstGeom>
        </p:spPr>
      </p:pic>
      <p:grpSp>
        <p:nvGrpSpPr>
          <p:cNvPr id="3" name="Grupo 2"/>
          <p:cNvGrpSpPr/>
          <p:nvPr/>
        </p:nvGrpSpPr>
        <p:grpSpPr>
          <a:xfrm>
            <a:off x="2344944" y="149031"/>
            <a:ext cx="9597678" cy="1316150"/>
            <a:chOff x="0" y="773259"/>
            <a:chExt cx="10916991" cy="2585700"/>
          </a:xfrm>
        </p:grpSpPr>
        <p:sp>
          <p:nvSpPr>
            <p:cNvPr id="5" name="Rectángulo redondeado 4"/>
            <p:cNvSpPr/>
            <p:nvPr/>
          </p:nvSpPr>
          <p:spPr>
            <a:xfrm>
              <a:off x="0" y="773259"/>
              <a:ext cx="10916991" cy="258570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Rectángulo 5"/>
            <p:cNvSpPr/>
            <p:nvPr/>
          </p:nvSpPr>
          <p:spPr>
            <a:xfrm>
              <a:off x="126223" y="899482"/>
              <a:ext cx="10664545" cy="233325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47650" tIns="247650" rIns="247650" bIns="247650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4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DANE MENSUAL POR GRUPO CONTRATO</a:t>
              </a:r>
              <a:endParaRPr lang="es-ES" sz="6500" b="1" kern="12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138" y="2074284"/>
            <a:ext cx="11718484" cy="3952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810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022" y="232161"/>
            <a:ext cx="1665436" cy="1352958"/>
          </a:xfrm>
          <a:prstGeom prst="rect">
            <a:avLst/>
          </a:prstGeom>
        </p:spPr>
      </p:pic>
      <p:grpSp>
        <p:nvGrpSpPr>
          <p:cNvPr id="3" name="Grupo 2"/>
          <p:cNvGrpSpPr/>
          <p:nvPr/>
        </p:nvGrpSpPr>
        <p:grpSpPr>
          <a:xfrm>
            <a:off x="2344944" y="232160"/>
            <a:ext cx="9597678" cy="1665913"/>
            <a:chOff x="0" y="773260"/>
            <a:chExt cx="10916991" cy="2459476"/>
          </a:xfrm>
        </p:grpSpPr>
        <p:sp>
          <p:nvSpPr>
            <p:cNvPr id="5" name="Rectángulo redondeado 4"/>
            <p:cNvSpPr/>
            <p:nvPr/>
          </p:nvSpPr>
          <p:spPr>
            <a:xfrm>
              <a:off x="0" y="773260"/>
              <a:ext cx="10916991" cy="2058879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Rectángulo 5"/>
            <p:cNvSpPr/>
            <p:nvPr/>
          </p:nvSpPr>
          <p:spPr>
            <a:xfrm>
              <a:off x="126223" y="899482"/>
              <a:ext cx="10664545" cy="233325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47650" tIns="247650" rIns="247650" bIns="247650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40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GENERACION REPORTE </a:t>
              </a:r>
              <a:r>
                <a:rPr lang="es-CO" sz="40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DANE </a:t>
              </a:r>
              <a:r>
                <a:rPr lang="es-CO" sz="40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MENSUAL POR GRUPO CONTRATO</a:t>
              </a:r>
              <a:endParaRPr lang="es-ES" sz="6000" b="1" kern="12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880" y="2122341"/>
            <a:ext cx="11617773" cy="4136763"/>
          </a:xfrm>
          <a:prstGeom prst="rect">
            <a:avLst/>
          </a:prstGeom>
        </p:spPr>
      </p:pic>
      <p:sp>
        <p:nvSpPr>
          <p:cNvPr id="8" name="Flecha derecha 7">
            <a:hlinkClick r:id="rId4" action="ppaction://hlinksldjump"/>
          </p:cNvPr>
          <p:cNvSpPr/>
          <p:nvPr/>
        </p:nvSpPr>
        <p:spPr>
          <a:xfrm>
            <a:off x="9199420" y="3463635"/>
            <a:ext cx="1205346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47368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022" y="232161"/>
            <a:ext cx="1665436" cy="1352958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5913" y="1712227"/>
            <a:ext cx="8456442" cy="4827362"/>
          </a:xfrm>
          <a:prstGeom prst="rect">
            <a:avLst/>
          </a:prstGeom>
        </p:spPr>
      </p:pic>
      <p:grpSp>
        <p:nvGrpSpPr>
          <p:cNvPr id="9" name="Grupo 8"/>
          <p:cNvGrpSpPr/>
          <p:nvPr/>
        </p:nvGrpSpPr>
        <p:grpSpPr>
          <a:xfrm>
            <a:off x="2344944" y="232160"/>
            <a:ext cx="9597678" cy="1665913"/>
            <a:chOff x="0" y="773260"/>
            <a:chExt cx="10916991" cy="2459476"/>
          </a:xfrm>
        </p:grpSpPr>
        <p:sp>
          <p:nvSpPr>
            <p:cNvPr id="10" name="Rectángulo redondeado 9"/>
            <p:cNvSpPr/>
            <p:nvPr/>
          </p:nvSpPr>
          <p:spPr>
            <a:xfrm>
              <a:off x="0" y="773260"/>
              <a:ext cx="10916991" cy="2058879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Rectángulo 10"/>
            <p:cNvSpPr/>
            <p:nvPr/>
          </p:nvSpPr>
          <p:spPr>
            <a:xfrm>
              <a:off x="126223" y="899482"/>
              <a:ext cx="10664545" cy="233325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47650" tIns="247650" rIns="247650" bIns="247650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40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GENERACION REPORTE </a:t>
              </a:r>
              <a:r>
                <a:rPr lang="es-CO" sz="40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DANE </a:t>
              </a:r>
              <a:r>
                <a:rPr lang="es-CO" sz="40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MENSUAL POR GRUPO CONTRATO</a:t>
              </a:r>
              <a:endParaRPr lang="es-ES" sz="6000" b="1" kern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12" name="Flecha arriba 11">
            <a:hlinkClick r:id="rId4" action="ppaction://hlinksldjump"/>
          </p:cNvPr>
          <p:cNvSpPr/>
          <p:nvPr/>
        </p:nvSpPr>
        <p:spPr>
          <a:xfrm>
            <a:off x="6192982" y="2632364"/>
            <a:ext cx="304800" cy="581891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29492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022" y="232161"/>
            <a:ext cx="1665436" cy="1352958"/>
          </a:xfrm>
          <a:prstGeom prst="rect">
            <a:avLst/>
          </a:prstGeom>
        </p:spPr>
      </p:pic>
      <p:grpSp>
        <p:nvGrpSpPr>
          <p:cNvPr id="9" name="Grupo 8"/>
          <p:cNvGrpSpPr/>
          <p:nvPr/>
        </p:nvGrpSpPr>
        <p:grpSpPr>
          <a:xfrm>
            <a:off x="2344944" y="232160"/>
            <a:ext cx="9597678" cy="1665913"/>
            <a:chOff x="0" y="773260"/>
            <a:chExt cx="10916991" cy="2459476"/>
          </a:xfrm>
        </p:grpSpPr>
        <p:sp>
          <p:nvSpPr>
            <p:cNvPr id="10" name="Rectángulo redondeado 9"/>
            <p:cNvSpPr/>
            <p:nvPr/>
          </p:nvSpPr>
          <p:spPr>
            <a:xfrm>
              <a:off x="0" y="773260"/>
              <a:ext cx="10916991" cy="2058879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Rectángulo 10"/>
            <p:cNvSpPr/>
            <p:nvPr/>
          </p:nvSpPr>
          <p:spPr>
            <a:xfrm>
              <a:off x="126223" y="899482"/>
              <a:ext cx="10664545" cy="233325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47650" tIns="247650" rIns="247650" bIns="247650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40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GENERACION REPORTE </a:t>
              </a:r>
              <a:r>
                <a:rPr lang="es-CO" sz="40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DANE </a:t>
              </a:r>
              <a:r>
                <a:rPr lang="es-CO" sz="40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MENSUAL POR GRUPO CONTRATO</a:t>
              </a:r>
              <a:endParaRPr lang="es-ES" sz="6000" b="1" kern="12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473" y="1983569"/>
            <a:ext cx="2743200" cy="1781175"/>
          </a:xfrm>
          <a:prstGeom prst="rect">
            <a:avLst/>
          </a:prstGeom>
        </p:spPr>
      </p:pic>
      <p:sp>
        <p:nvSpPr>
          <p:cNvPr id="13" name="Flecha izquierda 12"/>
          <p:cNvSpPr/>
          <p:nvPr/>
        </p:nvSpPr>
        <p:spPr>
          <a:xfrm>
            <a:off x="1440873" y="2992582"/>
            <a:ext cx="789709" cy="12469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3582" y="1898073"/>
            <a:ext cx="3190875" cy="4781550"/>
          </a:xfrm>
          <a:prstGeom prst="rect">
            <a:avLst/>
          </a:prstGeom>
        </p:spPr>
      </p:pic>
      <p:sp>
        <p:nvSpPr>
          <p:cNvPr id="15" name="Flecha izquierda 14"/>
          <p:cNvSpPr/>
          <p:nvPr/>
        </p:nvSpPr>
        <p:spPr>
          <a:xfrm>
            <a:off x="5673433" y="6289964"/>
            <a:ext cx="789709" cy="12469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64261" y="3222481"/>
            <a:ext cx="2800350" cy="3381375"/>
          </a:xfrm>
          <a:prstGeom prst="rect">
            <a:avLst/>
          </a:prstGeom>
        </p:spPr>
      </p:pic>
      <p:sp>
        <p:nvSpPr>
          <p:cNvPr id="17" name="Flecha izquierda 16"/>
          <p:cNvSpPr/>
          <p:nvPr/>
        </p:nvSpPr>
        <p:spPr>
          <a:xfrm>
            <a:off x="10453247" y="6276975"/>
            <a:ext cx="789709" cy="12469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03632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022" y="232161"/>
            <a:ext cx="1665436" cy="1352958"/>
          </a:xfrm>
          <a:prstGeom prst="rect">
            <a:avLst/>
          </a:prstGeom>
        </p:spPr>
      </p:pic>
      <p:grpSp>
        <p:nvGrpSpPr>
          <p:cNvPr id="7" name="Grupo 6"/>
          <p:cNvGrpSpPr/>
          <p:nvPr/>
        </p:nvGrpSpPr>
        <p:grpSpPr>
          <a:xfrm>
            <a:off x="2344944" y="232160"/>
            <a:ext cx="9597678" cy="1665913"/>
            <a:chOff x="0" y="773260"/>
            <a:chExt cx="10916991" cy="2459476"/>
          </a:xfrm>
        </p:grpSpPr>
        <p:sp>
          <p:nvSpPr>
            <p:cNvPr id="8" name="Rectángulo redondeado 7"/>
            <p:cNvSpPr/>
            <p:nvPr/>
          </p:nvSpPr>
          <p:spPr>
            <a:xfrm>
              <a:off x="0" y="773260"/>
              <a:ext cx="10916991" cy="2058879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Rectángulo 8"/>
            <p:cNvSpPr/>
            <p:nvPr/>
          </p:nvSpPr>
          <p:spPr>
            <a:xfrm>
              <a:off x="126223" y="899482"/>
              <a:ext cx="10664545" cy="233325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47650" tIns="247650" rIns="247650" bIns="247650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40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GENERACION REPORTE </a:t>
              </a:r>
              <a:r>
                <a:rPr lang="es-CO" sz="40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DANE </a:t>
              </a:r>
              <a:r>
                <a:rPr lang="es-CO" sz="40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MENSUAL POR GRUPO CONTRATO</a:t>
              </a:r>
              <a:endParaRPr lang="es-ES" sz="6000" b="1" kern="12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15" name="Imagen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148" y="1983569"/>
            <a:ext cx="11610296" cy="4334104"/>
          </a:xfrm>
          <a:prstGeom prst="rect">
            <a:avLst/>
          </a:prstGeom>
        </p:spPr>
      </p:pic>
      <p:sp>
        <p:nvSpPr>
          <p:cNvPr id="16" name="Flecha izquierda 15">
            <a:hlinkClick r:id="rId4" action="ppaction://hlinksldjump"/>
          </p:cNvPr>
          <p:cNvSpPr/>
          <p:nvPr/>
        </p:nvSpPr>
        <p:spPr>
          <a:xfrm>
            <a:off x="3352800" y="5985164"/>
            <a:ext cx="983673" cy="22167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6608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022" y="232161"/>
            <a:ext cx="1665436" cy="1352958"/>
          </a:xfrm>
          <a:prstGeom prst="rect">
            <a:avLst/>
          </a:prstGeom>
        </p:spPr>
      </p:pic>
      <p:grpSp>
        <p:nvGrpSpPr>
          <p:cNvPr id="7" name="Grupo 6"/>
          <p:cNvGrpSpPr/>
          <p:nvPr/>
        </p:nvGrpSpPr>
        <p:grpSpPr>
          <a:xfrm>
            <a:off x="2344944" y="232160"/>
            <a:ext cx="9597678" cy="1665913"/>
            <a:chOff x="0" y="773260"/>
            <a:chExt cx="10916991" cy="2459476"/>
          </a:xfrm>
        </p:grpSpPr>
        <p:sp>
          <p:nvSpPr>
            <p:cNvPr id="8" name="Rectángulo redondeado 7"/>
            <p:cNvSpPr/>
            <p:nvPr/>
          </p:nvSpPr>
          <p:spPr>
            <a:xfrm>
              <a:off x="0" y="773260"/>
              <a:ext cx="10916991" cy="2058879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Rectángulo 8"/>
            <p:cNvSpPr/>
            <p:nvPr/>
          </p:nvSpPr>
          <p:spPr>
            <a:xfrm>
              <a:off x="126223" y="899482"/>
              <a:ext cx="10664545" cy="233325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47650" tIns="247650" rIns="247650" bIns="247650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40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GENERACION REPORTE </a:t>
              </a:r>
              <a:r>
                <a:rPr lang="es-CO" sz="40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DANE </a:t>
              </a:r>
              <a:r>
                <a:rPr lang="es-CO" sz="40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MENSUAL POR GRUPO CONTRATO</a:t>
              </a:r>
              <a:endParaRPr lang="es-ES" sz="6000" b="1" kern="12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8535" y="1712227"/>
            <a:ext cx="7115174" cy="4884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334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022" y="232161"/>
            <a:ext cx="1665436" cy="1352958"/>
          </a:xfrm>
          <a:prstGeom prst="rect">
            <a:avLst/>
          </a:prstGeom>
        </p:spPr>
      </p:pic>
      <p:grpSp>
        <p:nvGrpSpPr>
          <p:cNvPr id="7" name="Grupo 6"/>
          <p:cNvGrpSpPr/>
          <p:nvPr/>
        </p:nvGrpSpPr>
        <p:grpSpPr>
          <a:xfrm>
            <a:off x="2344944" y="232160"/>
            <a:ext cx="9597678" cy="1665913"/>
            <a:chOff x="0" y="773260"/>
            <a:chExt cx="10916991" cy="2459476"/>
          </a:xfrm>
        </p:grpSpPr>
        <p:sp>
          <p:nvSpPr>
            <p:cNvPr id="8" name="Rectángulo redondeado 7"/>
            <p:cNvSpPr/>
            <p:nvPr/>
          </p:nvSpPr>
          <p:spPr>
            <a:xfrm>
              <a:off x="0" y="773260"/>
              <a:ext cx="10916991" cy="2058879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Rectángulo 8"/>
            <p:cNvSpPr/>
            <p:nvPr/>
          </p:nvSpPr>
          <p:spPr>
            <a:xfrm>
              <a:off x="126223" y="899482"/>
              <a:ext cx="10664545" cy="233325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47650" tIns="247650" rIns="247650" bIns="247650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40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GENERACION REPORTE </a:t>
              </a:r>
              <a:r>
                <a:rPr lang="es-CO" sz="40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DANE </a:t>
              </a:r>
              <a:r>
                <a:rPr lang="es-CO" sz="40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MENSUAL POR GRUPO CONTRATO</a:t>
              </a:r>
              <a:endParaRPr lang="es-ES" sz="6000" b="1" kern="12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957" y="2003715"/>
            <a:ext cx="11668696" cy="4133850"/>
          </a:xfrm>
          <a:prstGeom prst="rect">
            <a:avLst/>
          </a:prstGeom>
        </p:spPr>
      </p:pic>
      <p:sp>
        <p:nvSpPr>
          <p:cNvPr id="10" name="Flecha izquierda 9">
            <a:hlinkClick r:id="rId4" action="ppaction://hlinksldjump"/>
          </p:cNvPr>
          <p:cNvSpPr/>
          <p:nvPr/>
        </p:nvSpPr>
        <p:spPr>
          <a:xfrm>
            <a:off x="3380509" y="5805053"/>
            <a:ext cx="983673" cy="29094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46468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022" y="232161"/>
            <a:ext cx="1665436" cy="1352958"/>
          </a:xfrm>
          <a:prstGeom prst="rect">
            <a:avLst/>
          </a:prstGeom>
        </p:spPr>
      </p:pic>
      <p:grpSp>
        <p:nvGrpSpPr>
          <p:cNvPr id="7" name="Grupo 6"/>
          <p:cNvGrpSpPr/>
          <p:nvPr/>
        </p:nvGrpSpPr>
        <p:grpSpPr>
          <a:xfrm>
            <a:off x="2344944" y="232160"/>
            <a:ext cx="9597678" cy="1665913"/>
            <a:chOff x="0" y="773260"/>
            <a:chExt cx="10916991" cy="2459476"/>
          </a:xfrm>
        </p:grpSpPr>
        <p:sp>
          <p:nvSpPr>
            <p:cNvPr id="8" name="Rectángulo redondeado 7"/>
            <p:cNvSpPr/>
            <p:nvPr/>
          </p:nvSpPr>
          <p:spPr>
            <a:xfrm>
              <a:off x="0" y="773260"/>
              <a:ext cx="10916991" cy="2058879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Rectángulo 8"/>
            <p:cNvSpPr/>
            <p:nvPr/>
          </p:nvSpPr>
          <p:spPr>
            <a:xfrm>
              <a:off x="126223" y="899482"/>
              <a:ext cx="10664545" cy="233325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47650" tIns="247650" rIns="247650" bIns="247650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40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GENERACION REPORTE </a:t>
              </a:r>
              <a:r>
                <a:rPr lang="es-CO" sz="40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DANE </a:t>
              </a:r>
              <a:r>
                <a:rPr lang="es-CO" sz="40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MENSUAL POR GRUPO CONTRATO</a:t>
              </a:r>
              <a:endParaRPr lang="es-ES" sz="6000" b="1" kern="12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9833" y="1626732"/>
            <a:ext cx="7169294" cy="4929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460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022" y="232161"/>
            <a:ext cx="1665436" cy="1352958"/>
          </a:xfrm>
          <a:prstGeom prst="rect">
            <a:avLst/>
          </a:prstGeom>
        </p:spPr>
      </p:pic>
      <p:grpSp>
        <p:nvGrpSpPr>
          <p:cNvPr id="6" name="Grupo 5"/>
          <p:cNvGrpSpPr/>
          <p:nvPr/>
        </p:nvGrpSpPr>
        <p:grpSpPr>
          <a:xfrm>
            <a:off x="710103" y="1945337"/>
            <a:ext cx="10916991" cy="4261499"/>
            <a:chOff x="0" y="773259"/>
            <a:chExt cx="10916991" cy="2585700"/>
          </a:xfrm>
        </p:grpSpPr>
        <p:sp>
          <p:nvSpPr>
            <p:cNvPr id="10" name="Rectángulo redondeado 9"/>
            <p:cNvSpPr/>
            <p:nvPr/>
          </p:nvSpPr>
          <p:spPr>
            <a:xfrm>
              <a:off x="0" y="773259"/>
              <a:ext cx="10916991" cy="258570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Rectángulo 10"/>
            <p:cNvSpPr/>
            <p:nvPr/>
          </p:nvSpPr>
          <p:spPr>
            <a:xfrm>
              <a:off x="126223" y="899482"/>
              <a:ext cx="10664545" cy="233325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47650" tIns="247650" rIns="247650" bIns="247650" numCol="1" spcCol="1270" anchor="ctr" anchorCtr="0">
              <a:noAutofit/>
            </a:bodyPr>
            <a:lstStyle/>
            <a:p>
              <a:pPr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6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MUCHAS GRACIAS</a:t>
              </a:r>
              <a:endParaRPr lang="es-ES" sz="5400" b="1" kern="12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90396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036" y="235527"/>
            <a:ext cx="1665436" cy="1352958"/>
          </a:xfrm>
          <a:prstGeom prst="rect">
            <a:avLst/>
          </a:prstGeom>
        </p:spPr>
      </p:pic>
      <p:grpSp>
        <p:nvGrpSpPr>
          <p:cNvPr id="5" name="Grupo 4"/>
          <p:cNvGrpSpPr/>
          <p:nvPr/>
        </p:nvGrpSpPr>
        <p:grpSpPr>
          <a:xfrm>
            <a:off x="2234105" y="227127"/>
            <a:ext cx="9597678" cy="1518538"/>
            <a:chOff x="0" y="899482"/>
            <a:chExt cx="10916991" cy="2983310"/>
          </a:xfrm>
        </p:grpSpPr>
        <p:sp>
          <p:nvSpPr>
            <p:cNvPr id="6" name="Rectángulo redondeado 5"/>
            <p:cNvSpPr/>
            <p:nvPr/>
          </p:nvSpPr>
          <p:spPr>
            <a:xfrm>
              <a:off x="0" y="1215381"/>
              <a:ext cx="10916991" cy="2086422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Rectángulo 6"/>
            <p:cNvSpPr/>
            <p:nvPr/>
          </p:nvSpPr>
          <p:spPr>
            <a:xfrm>
              <a:off x="126223" y="899482"/>
              <a:ext cx="10664545" cy="298331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47650" tIns="247650" rIns="247650" bIns="247650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36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CREACION AGRUPACIONES INFORME DANE POR GRUPO CONTRATO</a:t>
              </a:r>
            </a:p>
          </p:txBody>
        </p:sp>
      </p:grpSp>
      <p:grpSp>
        <p:nvGrpSpPr>
          <p:cNvPr id="11" name="Grupo 10"/>
          <p:cNvGrpSpPr/>
          <p:nvPr/>
        </p:nvGrpSpPr>
        <p:grpSpPr>
          <a:xfrm>
            <a:off x="3111241" y="1610731"/>
            <a:ext cx="7556758" cy="5018291"/>
            <a:chOff x="3111241" y="1610731"/>
            <a:chExt cx="7556758" cy="5018291"/>
          </a:xfrm>
        </p:grpSpPr>
        <p:pic>
          <p:nvPicPr>
            <p:cNvPr id="2" name="Imagen 1">
              <a:hlinkClick r:id="rId4" action="ppaction://hlinksldjump"/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111241" y="1610731"/>
              <a:ext cx="7556758" cy="5018291"/>
            </a:xfrm>
            <a:prstGeom prst="rect">
              <a:avLst/>
            </a:prstGeom>
          </p:spPr>
        </p:pic>
        <p:sp>
          <p:nvSpPr>
            <p:cNvPr id="3" name="Flecha izquierda 2"/>
            <p:cNvSpPr/>
            <p:nvPr/>
          </p:nvSpPr>
          <p:spPr>
            <a:xfrm>
              <a:off x="4572000" y="2604655"/>
              <a:ext cx="1246909" cy="124690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262967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036" y="235527"/>
            <a:ext cx="1665436" cy="1352958"/>
          </a:xfrm>
          <a:prstGeom prst="rect">
            <a:avLst/>
          </a:prstGeom>
        </p:spPr>
      </p:pic>
      <p:grpSp>
        <p:nvGrpSpPr>
          <p:cNvPr id="5" name="Grupo 4"/>
          <p:cNvGrpSpPr/>
          <p:nvPr/>
        </p:nvGrpSpPr>
        <p:grpSpPr>
          <a:xfrm>
            <a:off x="2234105" y="227127"/>
            <a:ext cx="9597678" cy="1518538"/>
            <a:chOff x="0" y="899482"/>
            <a:chExt cx="10916991" cy="2983310"/>
          </a:xfrm>
        </p:grpSpPr>
        <p:sp>
          <p:nvSpPr>
            <p:cNvPr id="6" name="Rectángulo redondeado 5"/>
            <p:cNvSpPr/>
            <p:nvPr/>
          </p:nvSpPr>
          <p:spPr>
            <a:xfrm>
              <a:off x="0" y="1215381"/>
              <a:ext cx="10916991" cy="2086422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Rectángulo 6"/>
            <p:cNvSpPr/>
            <p:nvPr/>
          </p:nvSpPr>
          <p:spPr>
            <a:xfrm>
              <a:off x="126223" y="899482"/>
              <a:ext cx="10664545" cy="298331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47650" tIns="247650" rIns="247650" bIns="247650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36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CREACION AGRUPACIONES INFORME DANE POR GRUPO CONTRATO</a:t>
              </a:r>
            </a:p>
          </p:txBody>
        </p:sp>
      </p:grpSp>
      <p:grpSp>
        <p:nvGrpSpPr>
          <p:cNvPr id="10" name="Grupo 9"/>
          <p:cNvGrpSpPr/>
          <p:nvPr/>
        </p:nvGrpSpPr>
        <p:grpSpPr>
          <a:xfrm>
            <a:off x="312036" y="1745665"/>
            <a:ext cx="3095625" cy="2762250"/>
            <a:chOff x="312036" y="1745665"/>
            <a:chExt cx="3095625" cy="2762250"/>
          </a:xfrm>
        </p:grpSpPr>
        <p:pic>
          <p:nvPicPr>
            <p:cNvPr id="8" name="Imagen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2036" y="1745665"/>
              <a:ext cx="3095625" cy="2762250"/>
            </a:xfrm>
            <a:prstGeom prst="rect">
              <a:avLst/>
            </a:prstGeom>
          </p:spPr>
        </p:pic>
        <p:sp>
          <p:nvSpPr>
            <p:cNvPr id="9" name="Flecha derecha 8"/>
            <p:cNvSpPr/>
            <p:nvPr/>
          </p:nvSpPr>
          <p:spPr>
            <a:xfrm>
              <a:off x="2092036" y="3126790"/>
              <a:ext cx="789709" cy="23986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15" name="Grupo 14"/>
          <p:cNvGrpSpPr/>
          <p:nvPr/>
        </p:nvGrpSpPr>
        <p:grpSpPr>
          <a:xfrm>
            <a:off x="4395474" y="1610731"/>
            <a:ext cx="5829181" cy="4971694"/>
            <a:chOff x="4395474" y="1610731"/>
            <a:chExt cx="5829181" cy="4971694"/>
          </a:xfrm>
        </p:grpSpPr>
        <p:pic>
          <p:nvPicPr>
            <p:cNvPr id="13" name="Imagen 12">
              <a:hlinkClick r:id="rId4" action="ppaction://hlinksldjump"/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395474" y="1610731"/>
              <a:ext cx="5829181" cy="4971694"/>
            </a:xfrm>
            <a:prstGeom prst="rect">
              <a:avLst/>
            </a:prstGeom>
          </p:spPr>
        </p:pic>
        <p:sp>
          <p:nvSpPr>
            <p:cNvPr id="14" name="Flecha derecha 13">
              <a:hlinkClick r:id="rId6" action="ppaction://hlinksldjump"/>
            </p:cNvPr>
            <p:cNvSpPr/>
            <p:nvPr/>
          </p:nvSpPr>
          <p:spPr>
            <a:xfrm>
              <a:off x="8991600" y="2396836"/>
              <a:ext cx="720436" cy="22167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632513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036" y="235527"/>
            <a:ext cx="1665436" cy="1352958"/>
          </a:xfrm>
          <a:prstGeom prst="rect">
            <a:avLst/>
          </a:prstGeom>
        </p:spPr>
      </p:pic>
      <p:grpSp>
        <p:nvGrpSpPr>
          <p:cNvPr id="5" name="Grupo 4"/>
          <p:cNvGrpSpPr/>
          <p:nvPr/>
        </p:nvGrpSpPr>
        <p:grpSpPr>
          <a:xfrm>
            <a:off x="2234105" y="227127"/>
            <a:ext cx="9597678" cy="1518538"/>
            <a:chOff x="0" y="899482"/>
            <a:chExt cx="10916991" cy="2983310"/>
          </a:xfrm>
        </p:grpSpPr>
        <p:sp>
          <p:nvSpPr>
            <p:cNvPr id="6" name="Rectángulo redondeado 5"/>
            <p:cNvSpPr/>
            <p:nvPr/>
          </p:nvSpPr>
          <p:spPr>
            <a:xfrm>
              <a:off x="0" y="1215381"/>
              <a:ext cx="10916991" cy="2086422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Rectángulo 6"/>
            <p:cNvSpPr/>
            <p:nvPr/>
          </p:nvSpPr>
          <p:spPr>
            <a:xfrm>
              <a:off x="126223" y="899482"/>
              <a:ext cx="10664545" cy="298331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47650" tIns="247650" rIns="247650" bIns="247650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36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CREACION AGRUPACIONES INFORME DANE POR GRUPO CONTRATO</a:t>
              </a:r>
            </a:p>
          </p:txBody>
        </p:sp>
      </p:grp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196" y="2080780"/>
            <a:ext cx="11869896" cy="279602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5874" y="3724061"/>
            <a:ext cx="571500" cy="219075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81750" y="3764114"/>
            <a:ext cx="1390650" cy="219075"/>
          </a:xfrm>
          <a:prstGeom prst="rect">
            <a:avLst/>
          </a:prstGeom>
        </p:spPr>
      </p:pic>
      <p:sp>
        <p:nvSpPr>
          <p:cNvPr id="12" name="Flecha arriba 11">
            <a:hlinkClick r:id="rId6" action="ppaction://hlinksldjump"/>
          </p:cNvPr>
          <p:cNvSpPr/>
          <p:nvPr/>
        </p:nvSpPr>
        <p:spPr>
          <a:xfrm>
            <a:off x="5624943" y="4544291"/>
            <a:ext cx="290945" cy="54032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2536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036" y="235527"/>
            <a:ext cx="1665436" cy="1352958"/>
          </a:xfrm>
          <a:prstGeom prst="rect">
            <a:avLst/>
          </a:prstGeom>
        </p:spPr>
      </p:pic>
      <p:grpSp>
        <p:nvGrpSpPr>
          <p:cNvPr id="5" name="Grupo 4"/>
          <p:cNvGrpSpPr/>
          <p:nvPr/>
        </p:nvGrpSpPr>
        <p:grpSpPr>
          <a:xfrm>
            <a:off x="2234105" y="227127"/>
            <a:ext cx="9597678" cy="1518538"/>
            <a:chOff x="0" y="899482"/>
            <a:chExt cx="10916991" cy="2983310"/>
          </a:xfrm>
        </p:grpSpPr>
        <p:sp>
          <p:nvSpPr>
            <p:cNvPr id="6" name="Rectángulo redondeado 5"/>
            <p:cNvSpPr/>
            <p:nvPr/>
          </p:nvSpPr>
          <p:spPr>
            <a:xfrm>
              <a:off x="0" y="1215381"/>
              <a:ext cx="10916991" cy="2086422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Rectángulo 6"/>
            <p:cNvSpPr/>
            <p:nvPr/>
          </p:nvSpPr>
          <p:spPr>
            <a:xfrm>
              <a:off x="126223" y="899482"/>
              <a:ext cx="10664545" cy="298331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47650" tIns="247650" rIns="247650" bIns="247650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36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CREACION AGRUPACIONES INFORME DANE POR GRUPO CONTRATO</a:t>
              </a:r>
            </a:p>
          </p:txBody>
        </p:sp>
      </p:grpSp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109" y="1906461"/>
            <a:ext cx="11598966" cy="4009430"/>
          </a:xfrm>
          <a:prstGeom prst="rect">
            <a:avLst/>
          </a:prstGeom>
        </p:spPr>
      </p:pic>
      <p:sp>
        <p:nvSpPr>
          <p:cNvPr id="9" name="Flecha derecha 8">
            <a:hlinkClick r:id="rId4" action="ppaction://hlinksldjump"/>
          </p:cNvPr>
          <p:cNvSpPr/>
          <p:nvPr/>
        </p:nvSpPr>
        <p:spPr>
          <a:xfrm>
            <a:off x="10321636" y="2854035"/>
            <a:ext cx="845128" cy="29094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02280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036" y="235527"/>
            <a:ext cx="1665436" cy="1352958"/>
          </a:xfrm>
          <a:prstGeom prst="rect">
            <a:avLst/>
          </a:prstGeom>
        </p:spPr>
      </p:pic>
      <p:grpSp>
        <p:nvGrpSpPr>
          <p:cNvPr id="5" name="Grupo 4"/>
          <p:cNvGrpSpPr/>
          <p:nvPr/>
        </p:nvGrpSpPr>
        <p:grpSpPr>
          <a:xfrm>
            <a:off x="2234105" y="227127"/>
            <a:ext cx="9597678" cy="1518538"/>
            <a:chOff x="0" y="899482"/>
            <a:chExt cx="10916991" cy="2983310"/>
          </a:xfrm>
        </p:grpSpPr>
        <p:sp>
          <p:nvSpPr>
            <p:cNvPr id="6" name="Rectángulo redondeado 5"/>
            <p:cNvSpPr/>
            <p:nvPr/>
          </p:nvSpPr>
          <p:spPr>
            <a:xfrm>
              <a:off x="0" y="1215381"/>
              <a:ext cx="10916991" cy="2086422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Rectángulo 6"/>
            <p:cNvSpPr/>
            <p:nvPr/>
          </p:nvSpPr>
          <p:spPr>
            <a:xfrm>
              <a:off x="126223" y="899482"/>
              <a:ext cx="10664545" cy="298331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47650" tIns="247650" rIns="247650" bIns="247650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36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CREACION AGRUPACIONES INFORME DANE POR GRUPO CONTRATO</a:t>
              </a:r>
            </a:p>
          </p:txBody>
        </p:sp>
      </p:grp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761" y="1906461"/>
            <a:ext cx="11614912" cy="3746194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5259" y="3834978"/>
            <a:ext cx="1885950" cy="219075"/>
          </a:xfrm>
          <a:prstGeom prst="rect">
            <a:avLst/>
          </a:prstGeom>
        </p:spPr>
      </p:pic>
      <p:sp>
        <p:nvSpPr>
          <p:cNvPr id="9" name="Flecha arriba 8">
            <a:hlinkClick r:id="rId5" action="ppaction://hlinksldjump"/>
          </p:cNvPr>
          <p:cNvSpPr/>
          <p:nvPr/>
        </p:nvSpPr>
        <p:spPr>
          <a:xfrm>
            <a:off x="5486400" y="5389419"/>
            <a:ext cx="332509" cy="52647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21171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3563</TotalTime>
  <Words>562</Words>
  <Application>Microsoft Office PowerPoint</Application>
  <PresentationFormat>Panorámica</PresentationFormat>
  <Paragraphs>65</Paragraphs>
  <Slides>48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48</vt:i4>
      </vt:variant>
    </vt:vector>
  </HeadingPairs>
  <TitlesOfParts>
    <vt:vector size="54" baseType="lpstr">
      <vt:lpstr>Arial</vt:lpstr>
      <vt:lpstr>Calibri</vt:lpstr>
      <vt:lpstr>Calibri Light</vt:lpstr>
      <vt:lpstr>Times New Roman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Módulo de Selección</dc:title>
  <dc:creator>estefania.quinchia</dc:creator>
  <cp:lastModifiedBy>HUGO TABARES</cp:lastModifiedBy>
  <cp:revision>176</cp:revision>
  <dcterms:created xsi:type="dcterms:W3CDTF">2015-10-01T15:17:19Z</dcterms:created>
  <dcterms:modified xsi:type="dcterms:W3CDTF">2017-02-22T21:58:27Z</dcterms:modified>
</cp:coreProperties>
</file>