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9"/>
  </p:notesMasterIdLst>
  <p:sldIdLst>
    <p:sldId id="261" r:id="rId2"/>
    <p:sldId id="257" r:id="rId3"/>
    <p:sldId id="259" r:id="rId4"/>
    <p:sldId id="262" r:id="rId5"/>
    <p:sldId id="263" r:id="rId6"/>
    <p:sldId id="316" r:id="rId7"/>
    <p:sldId id="265" r:id="rId8"/>
    <p:sldId id="298" r:id="rId9"/>
    <p:sldId id="266" r:id="rId10"/>
    <p:sldId id="267" r:id="rId11"/>
    <p:sldId id="268" r:id="rId12"/>
    <p:sldId id="299" r:id="rId13"/>
    <p:sldId id="300" r:id="rId14"/>
    <p:sldId id="284" r:id="rId15"/>
    <p:sldId id="301" r:id="rId16"/>
    <p:sldId id="308" r:id="rId17"/>
    <p:sldId id="302" r:id="rId18"/>
    <p:sldId id="310" r:id="rId19"/>
    <p:sldId id="311" r:id="rId20"/>
    <p:sldId id="303" r:id="rId21"/>
    <p:sldId id="313" r:id="rId22"/>
    <p:sldId id="312" r:id="rId23"/>
    <p:sldId id="287" r:id="rId24"/>
    <p:sldId id="307" r:id="rId25"/>
    <p:sldId id="304" r:id="rId26"/>
    <p:sldId id="305" r:id="rId27"/>
    <p:sldId id="306" r:id="rId28"/>
    <p:sldId id="286" r:id="rId29"/>
    <p:sldId id="290" r:id="rId30"/>
    <p:sldId id="291" r:id="rId31"/>
    <p:sldId id="294" r:id="rId32"/>
    <p:sldId id="293" r:id="rId33"/>
    <p:sldId id="309" r:id="rId34"/>
    <p:sldId id="273" r:id="rId35"/>
    <p:sldId id="277" r:id="rId36"/>
    <p:sldId id="285" r:id="rId37"/>
    <p:sldId id="295"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sorterViewPr>
    <p:cViewPr>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08128-CD16-4E39-B5AD-72758C166FF2}" type="datetimeFigureOut">
              <a:rPr lang="es-CO" smtClean="0"/>
              <a:t>31/07/2017</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22950-DAED-4241-B7DD-2F0817CBAB22}" type="slidenum">
              <a:rPr lang="es-CO" smtClean="0"/>
              <a:t>‹Nº›</a:t>
            </a:fld>
            <a:endParaRPr lang="es-CO"/>
          </a:p>
        </p:txBody>
      </p:sp>
    </p:spTree>
    <p:extLst>
      <p:ext uri="{BB962C8B-B14F-4D97-AF65-F5344CB8AC3E}">
        <p14:creationId xmlns:p14="http://schemas.microsoft.com/office/powerpoint/2010/main" val="394082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D022950-DAED-4241-B7DD-2F0817CBAB22}" type="slidenum">
              <a:rPr lang="es-CO" smtClean="0"/>
              <a:t>6</a:t>
            </a:fld>
            <a:endParaRPr lang="es-CO"/>
          </a:p>
        </p:txBody>
      </p:sp>
    </p:spTree>
    <p:extLst>
      <p:ext uri="{BB962C8B-B14F-4D97-AF65-F5344CB8AC3E}">
        <p14:creationId xmlns:p14="http://schemas.microsoft.com/office/powerpoint/2010/main" val="247449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D022950-DAED-4241-B7DD-2F0817CBAB22}" type="slidenum">
              <a:rPr lang="es-CO" smtClean="0"/>
              <a:t>23</a:t>
            </a:fld>
            <a:endParaRPr lang="es-CO"/>
          </a:p>
        </p:txBody>
      </p:sp>
    </p:spTree>
    <p:extLst>
      <p:ext uri="{BB962C8B-B14F-4D97-AF65-F5344CB8AC3E}">
        <p14:creationId xmlns:p14="http://schemas.microsoft.com/office/powerpoint/2010/main" val="351946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2F27CC8-19D0-4590-910A-BA4C8B330942}" type="datetimeFigureOut">
              <a:rPr lang="es-ES" smtClean="0"/>
              <a:t>31/07/2017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833CE4-4201-42DC-9822-FB17D6F69DE8}" type="slidenum">
              <a:rPr lang="es-ES" smtClean="0"/>
              <a:t>‹Nº›</a:t>
            </a:fld>
            <a:endParaRPr lang="es-ES"/>
          </a:p>
        </p:txBody>
      </p:sp>
    </p:spTree>
    <p:extLst>
      <p:ext uri="{BB962C8B-B14F-4D97-AF65-F5344CB8AC3E}">
        <p14:creationId xmlns:p14="http://schemas.microsoft.com/office/powerpoint/2010/main" val="245473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2F27CC8-19D0-4590-910A-BA4C8B330942}" type="datetimeFigureOut">
              <a:rPr lang="es-ES" smtClean="0"/>
              <a:t>31/07/2017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833CE4-4201-42DC-9822-FB17D6F69DE8}" type="slidenum">
              <a:rPr lang="es-ES" smtClean="0"/>
              <a:t>‹Nº›</a:t>
            </a:fld>
            <a:endParaRPr lang="es-ES"/>
          </a:p>
        </p:txBody>
      </p:sp>
    </p:spTree>
    <p:extLst>
      <p:ext uri="{BB962C8B-B14F-4D97-AF65-F5344CB8AC3E}">
        <p14:creationId xmlns:p14="http://schemas.microsoft.com/office/powerpoint/2010/main" val="286737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2F27CC8-19D0-4590-910A-BA4C8B330942}" type="datetimeFigureOut">
              <a:rPr lang="es-ES" smtClean="0"/>
              <a:t>31/07/2017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833CE4-4201-42DC-9822-FB17D6F69DE8}" type="slidenum">
              <a:rPr lang="es-ES" smtClean="0"/>
              <a:t>‹Nº›</a:t>
            </a:fld>
            <a:endParaRPr lang="es-ES"/>
          </a:p>
        </p:txBody>
      </p:sp>
    </p:spTree>
    <p:extLst>
      <p:ext uri="{BB962C8B-B14F-4D97-AF65-F5344CB8AC3E}">
        <p14:creationId xmlns:p14="http://schemas.microsoft.com/office/powerpoint/2010/main" val="163106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2F27CC8-19D0-4590-910A-BA4C8B330942}" type="datetimeFigureOut">
              <a:rPr lang="es-ES" smtClean="0"/>
              <a:t>31/07/2017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833CE4-4201-42DC-9822-FB17D6F69DE8}" type="slidenum">
              <a:rPr lang="es-ES" smtClean="0"/>
              <a:t>‹Nº›</a:t>
            </a:fld>
            <a:endParaRPr lang="es-ES"/>
          </a:p>
        </p:txBody>
      </p:sp>
    </p:spTree>
    <p:extLst>
      <p:ext uri="{BB962C8B-B14F-4D97-AF65-F5344CB8AC3E}">
        <p14:creationId xmlns:p14="http://schemas.microsoft.com/office/powerpoint/2010/main" val="422124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F27CC8-19D0-4590-910A-BA4C8B330942}" type="datetimeFigureOut">
              <a:rPr lang="es-ES" smtClean="0"/>
              <a:t>31/07/2017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833CE4-4201-42DC-9822-FB17D6F69DE8}" type="slidenum">
              <a:rPr lang="es-ES" smtClean="0"/>
              <a:t>‹Nº›</a:t>
            </a:fld>
            <a:endParaRPr lang="es-ES"/>
          </a:p>
        </p:txBody>
      </p:sp>
    </p:spTree>
    <p:extLst>
      <p:ext uri="{BB962C8B-B14F-4D97-AF65-F5344CB8AC3E}">
        <p14:creationId xmlns:p14="http://schemas.microsoft.com/office/powerpoint/2010/main" val="266088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2F27CC8-19D0-4590-910A-BA4C8B330942}" type="datetimeFigureOut">
              <a:rPr lang="es-ES" smtClean="0"/>
              <a:t>31/07/2017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833CE4-4201-42DC-9822-FB17D6F69DE8}" type="slidenum">
              <a:rPr lang="es-ES" smtClean="0"/>
              <a:t>‹Nº›</a:t>
            </a:fld>
            <a:endParaRPr lang="es-ES"/>
          </a:p>
        </p:txBody>
      </p:sp>
    </p:spTree>
    <p:extLst>
      <p:ext uri="{BB962C8B-B14F-4D97-AF65-F5344CB8AC3E}">
        <p14:creationId xmlns:p14="http://schemas.microsoft.com/office/powerpoint/2010/main" val="173479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2F27CC8-19D0-4590-910A-BA4C8B330942}" type="datetimeFigureOut">
              <a:rPr lang="es-ES" smtClean="0"/>
              <a:t>31/07/2017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2833CE4-4201-42DC-9822-FB17D6F69DE8}" type="slidenum">
              <a:rPr lang="es-ES" smtClean="0"/>
              <a:t>‹Nº›</a:t>
            </a:fld>
            <a:endParaRPr lang="es-ES"/>
          </a:p>
        </p:txBody>
      </p:sp>
    </p:spTree>
    <p:extLst>
      <p:ext uri="{BB962C8B-B14F-4D97-AF65-F5344CB8AC3E}">
        <p14:creationId xmlns:p14="http://schemas.microsoft.com/office/powerpoint/2010/main" val="370141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2F27CC8-19D0-4590-910A-BA4C8B330942}" type="datetimeFigureOut">
              <a:rPr lang="es-ES" smtClean="0"/>
              <a:t>31/07/2017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2833CE4-4201-42DC-9822-FB17D6F69DE8}" type="slidenum">
              <a:rPr lang="es-ES" smtClean="0"/>
              <a:t>‹Nº›</a:t>
            </a:fld>
            <a:endParaRPr lang="es-ES"/>
          </a:p>
        </p:txBody>
      </p:sp>
    </p:spTree>
    <p:extLst>
      <p:ext uri="{BB962C8B-B14F-4D97-AF65-F5344CB8AC3E}">
        <p14:creationId xmlns:p14="http://schemas.microsoft.com/office/powerpoint/2010/main" val="157825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F27CC8-19D0-4590-910A-BA4C8B330942}" type="datetimeFigureOut">
              <a:rPr lang="es-ES" smtClean="0"/>
              <a:t>31/07/2017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2833CE4-4201-42DC-9822-FB17D6F69DE8}" type="slidenum">
              <a:rPr lang="es-ES" smtClean="0"/>
              <a:t>‹Nº›</a:t>
            </a:fld>
            <a:endParaRPr lang="es-ES"/>
          </a:p>
        </p:txBody>
      </p:sp>
    </p:spTree>
    <p:extLst>
      <p:ext uri="{BB962C8B-B14F-4D97-AF65-F5344CB8AC3E}">
        <p14:creationId xmlns:p14="http://schemas.microsoft.com/office/powerpoint/2010/main" val="276662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F27CC8-19D0-4590-910A-BA4C8B330942}" type="datetimeFigureOut">
              <a:rPr lang="es-ES" smtClean="0"/>
              <a:t>31/07/2017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833CE4-4201-42DC-9822-FB17D6F69DE8}" type="slidenum">
              <a:rPr lang="es-ES" smtClean="0"/>
              <a:t>‹Nº›</a:t>
            </a:fld>
            <a:endParaRPr lang="es-ES"/>
          </a:p>
        </p:txBody>
      </p:sp>
    </p:spTree>
    <p:extLst>
      <p:ext uri="{BB962C8B-B14F-4D97-AF65-F5344CB8AC3E}">
        <p14:creationId xmlns:p14="http://schemas.microsoft.com/office/powerpoint/2010/main" val="111546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F27CC8-19D0-4590-910A-BA4C8B330942}" type="datetimeFigureOut">
              <a:rPr lang="es-ES" smtClean="0"/>
              <a:t>31/07/2017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833CE4-4201-42DC-9822-FB17D6F69DE8}" type="slidenum">
              <a:rPr lang="es-ES" smtClean="0"/>
              <a:t>‹Nº›</a:t>
            </a:fld>
            <a:endParaRPr lang="es-ES"/>
          </a:p>
        </p:txBody>
      </p:sp>
    </p:spTree>
    <p:extLst>
      <p:ext uri="{BB962C8B-B14F-4D97-AF65-F5344CB8AC3E}">
        <p14:creationId xmlns:p14="http://schemas.microsoft.com/office/powerpoint/2010/main" val="230458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7CC8-19D0-4590-910A-BA4C8B330942}" type="datetimeFigureOut">
              <a:rPr lang="es-ES" smtClean="0"/>
              <a:t>31/07/2017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33CE4-4201-42DC-9822-FB17D6F69DE8}" type="slidenum">
              <a:rPr lang="es-ES" smtClean="0"/>
              <a:t>‹Nº›</a:t>
            </a:fld>
            <a:endParaRPr lang="es-ES"/>
          </a:p>
        </p:txBody>
      </p:sp>
    </p:spTree>
    <p:extLst>
      <p:ext uri="{BB962C8B-B14F-4D97-AF65-F5344CB8AC3E}">
        <p14:creationId xmlns:p14="http://schemas.microsoft.com/office/powerpoint/2010/main" val="326264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92875"/>
            <a:ext cx="2133600" cy="365125"/>
          </a:xfrm>
        </p:spPr>
        <p:txBody>
          <a:bodyPr/>
          <a:lstStyle/>
          <a:p>
            <a:pPr algn="l"/>
            <a:fld id="{BE33D234-A124-40B5-A798-D348E8074250}" type="slidenum">
              <a:rPr lang="es-CO" smtClean="0"/>
              <a:pPr algn="l"/>
              <a:t>1</a:t>
            </a:fld>
            <a:endParaRPr lang="es-CO" dirty="0"/>
          </a:p>
        </p:txBody>
      </p:sp>
      <p:sp>
        <p:nvSpPr>
          <p:cNvPr id="3" name="Rectángulo 2"/>
          <p:cNvSpPr/>
          <p:nvPr/>
        </p:nvSpPr>
        <p:spPr>
          <a:xfrm>
            <a:off x="467544" y="2348880"/>
            <a:ext cx="8365757" cy="2308324"/>
          </a:xfrm>
          <a:prstGeom prst="rect">
            <a:avLst/>
          </a:prstGeom>
        </p:spPr>
        <p:txBody>
          <a:bodyPr wrap="square">
            <a:spAutoFit/>
          </a:bodyPr>
          <a:lstStyle/>
          <a:p>
            <a:pPr algn="ctr"/>
            <a:r>
              <a:rPr lang="es-ES" sz="48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Módulo de Gestión Organizacional-Estructura </a:t>
            </a:r>
            <a:r>
              <a:rPr lang="es-ES" sz="4800" b="1" dirty="0">
                <a:solidFill>
                  <a:schemeClr val="bg1">
                    <a:lumMod val="50000"/>
                  </a:schemeClr>
                </a:solidFill>
                <a:latin typeface="Arial" panose="020B0604020202020204" pitchFamily="34" charset="0"/>
                <a:ea typeface="Verdana" pitchFamily="34" charset="0"/>
                <a:cs typeface="Arial" panose="020B0604020202020204" pitchFamily="34" charset="0"/>
              </a:rPr>
              <a:t>Administrativa </a:t>
            </a:r>
          </a:p>
        </p:txBody>
      </p:sp>
    </p:spTree>
    <p:extLst>
      <p:ext uri="{BB962C8B-B14F-4D97-AF65-F5344CB8AC3E}">
        <p14:creationId xmlns:p14="http://schemas.microsoft.com/office/powerpoint/2010/main" val="1082839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3528" y="1412776"/>
            <a:ext cx="8496944" cy="5078313"/>
          </a:xfrm>
          <a:prstGeom prst="rect">
            <a:avLst/>
          </a:prstGeom>
        </p:spPr>
        <p:txBody>
          <a:bodyPr wrap="square">
            <a:spAutoFit/>
          </a:bodyPr>
          <a:lstStyle/>
          <a:p>
            <a:pPr algn="just">
              <a:spcAft>
                <a:spcPts val="0"/>
              </a:spcAft>
            </a:pPr>
            <a:r>
              <a:rPr lang="es-CO" sz="2800" b="1"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División:</a:t>
            </a:r>
            <a:r>
              <a:rPr lang="es-CO" sz="2800"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 </a:t>
            </a:r>
            <a:r>
              <a:rPr lang="es-CO" sz="2400" dirty="0">
                <a:latin typeface="Tahoma" panose="020B0604030504040204" pitchFamily="34" charset="0"/>
                <a:ea typeface="Tahoma" panose="020B0604030504040204" pitchFamily="34" charset="0"/>
                <a:cs typeface="Tahoma" panose="020B0604030504040204" pitchFamily="34" charset="0"/>
              </a:rPr>
              <a:t>Este clasificador  lo utilizaremos siempre para  determinar  la  empresa </a:t>
            </a:r>
            <a:r>
              <a:rPr lang="es-CO" sz="2400" dirty="0" smtClean="0">
                <a:latin typeface="Tahoma" panose="020B0604030504040204" pitchFamily="34" charset="0"/>
                <a:ea typeface="Tahoma" panose="020B0604030504040204" pitchFamily="34" charset="0"/>
                <a:cs typeface="Tahoma" panose="020B0604030504040204" pitchFamily="34" charset="0"/>
              </a:rPr>
              <a:t>(NIT al </a:t>
            </a:r>
            <a:r>
              <a:rPr lang="es-CO" sz="2400" dirty="0">
                <a:latin typeface="Tahoma" panose="020B0604030504040204" pitchFamily="34" charset="0"/>
                <a:ea typeface="Tahoma" panose="020B0604030504040204" pitchFamily="34" charset="0"/>
                <a:cs typeface="Tahoma" panose="020B0604030504040204" pitchFamily="34" charset="0"/>
              </a:rPr>
              <a:t>que pertenece)   esto es útil  en aquellos  proyectos que en la misma base de datos se manejara varios </a:t>
            </a:r>
            <a:r>
              <a:rPr lang="es-CO" sz="2400" dirty="0" smtClean="0">
                <a:latin typeface="Tahoma" panose="020B0604030504040204" pitchFamily="34" charset="0"/>
                <a:ea typeface="Tahoma" panose="020B0604030504040204" pitchFamily="34" charset="0"/>
                <a:cs typeface="Tahoma" panose="020B0604030504040204" pitchFamily="34" charset="0"/>
              </a:rPr>
              <a:t>NIT.</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800" b="1"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Centros de Costo:</a:t>
            </a:r>
            <a:r>
              <a:rPr lang="es-CO" sz="2800"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 </a:t>
            </a:r>
            <a:r>
              <a:rPr lang="es-CO" sz="2400" dirty="0">
                <a:latin typeface="Tahoma" panose="020B0604030504040204" pitchFamily="34" charset="0"/>
                <a:ea typeface="Tahoma" panose="020B0604030504040204" pitchFamily="34" charset="0"/>
                <a:cs typeface="Tahoma" panose="020B0604030504040204" pitchFamily="34" charset="0"/>
              </a:rPr>
              <a:t>Este clasificador siempre lo usaremos para  determinar el centro de costo contable  al que pertenece el empleado (información proporcionada por el sistema contable).</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800" b="1"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Oficio:</a:t>
            </a:r>
            <a:r>
              <a:rPr lang="es-CO" sz="2800"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 </a:t>
            </a:r>
            <a:r>
              <a:rPr lang="es-CO" sz="2400" dirty="0">
                <a:latin typeface="Tahoma" panose="020B0604030504040204" pitchFamily="34" charset="0"/>
                <a:ea typeface="Tahoma" panose="020B0604030504040204" pitchFamily="34" charset="0"/>
                <a:cs typeface="Tahoma" panose="020B0604030504040204" pitchFamily="34" charset="0"/>
              </a:rPr>
              <a:t>Este clasificador siempre lo usaremos para  el manejo de la tabla  de cargos de la empresa.</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b="1" i="1"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2 CuadroTexto"/>
          <p:cNvSpPr txBox="1"/>
          <p:nvPr/>
        </p:nvSpPr>
        <p:spPr>
          <a:xfrm>
            <a:off x="1259632" y="345866"/>
            <a:ext cx="7272808" cy="1077218"/>
          </a:xfrm>
          <a:prstGeom prst="rect">
            <a:avLst/>
          </a:prstGeom>
          <a:noFill/>
        </p:spPr>
        <p:txBody>
          <a:bodyPr wrap="square" rtlCol="0">
            <a:spAutoFit/>
          </a:bodyPr>
          <a:lstStyle/>
          <a:p>
            <a:pPr algn="ctr"/>
            <a:r>
              <a:rPr lang="es-ES" sz="32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Definición de Estructura Administrativa</a:t>
            </a:r>
            <a:endParaRPr lang="es-ES" sz="3200" b="1" dirty="0">
              <a:solidFill>
                <a:schemeClr val="bg1">
                  <a:lumMod val="50000"/>
                </a:schemeClr>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64331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661894"/>
            <a:ext cx="8568952" cy="4647426"/>
          </a:xfrm>
          <a:prstGeom prst="rect">
            <a:avLst/>
          </a:prstGeom>
        </p:spPr>
        <p:txBody>
          <a:bodyPr wrap="square">
            <a:spAutoFit/>
          </a:bodyPr>
          <a:lstStyle/>
          <a:p>
            <a:pPr algn="just">
              <a:spcAft>
                <a:spcPts val="0"/>
              </a:spcAft>
            </a:pPr>
            <a:r>
              <a:rPr lang="es-CO" sz="2800" b="1"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Nivel:</a:t>
            </a:r>
            <a:r>
              <a:rPr lang="es-CO" sz="2800"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 </a:t>
            </a:r>
            <a:r>
              <a:rPr lang="es-CO" sz="2400" dirty="0">
                <a:latin typeface="Tahoma" panose="020B0604030504040204" pitchFamily="34" charset="0"/>
                <a:ea typeface="Tahoma" panose="020B0604030504040204" pitchFamily="34" charset="0"/>
                <a:cs typeface="Tahoma" panose="020B0604030504040204" pitchFamily="34" charset="0"/>
              </a:rPr>
              <a:t>Este clasificador  lo usaremos para determinar los niveles   de jerarquías  que existen  en la empresa ejemplo:   Nivel Directivo,  Nivel Profesional, Nivel Operativo.</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b="1" i="1"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800" b="1"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Grupo:</a:t>
            </a:r>
            <a:r>
              <a:rPr lang="es-CO" sz="2800"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 </a:t>
            </a:r>
            <a:r>
              <a:rPr lang="es-CO" sz="2400" dirty="0">
                <a:latin typeface="Tahoma" panose="020B0604030504040204" pitchFamily="34" charset="0"/>
                <a:ea typeface="Tahoma" panose="020B0604030504040204" pitchFamily="34" charset="0"/>
                <a:cs typeface="Tahoma" panose="020B0604030504040204" pitchFamily="34" charset="0"/>
              </a:rPr>
              <a:t>Este clasificador siempre se usara  para los niveles contables existentes  por cada empleado. Ejemplo</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51- Administrativo</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52-  Comercial</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61- Costo de Venta y prestación de servicios</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72- Operativos</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75- Operativo de Servicios Públicos</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b="1" i="1"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 name="2 CuadroTexto"/>
          <p:cNvSpPr txBox="1"/>
          <p:nvPr/>
        </p:nvSpPr>
        <p:spPr>
          <a:xfrm>
            <a:off x="1259632" y="404664"/>
            <a:ext cx="7272808" cy="1077218"/>
          </a:xfrm>
          <a:prstGeom prst="rect">
            <a:avLst/>
          </a:prstGeom>
          <a:noFill/>
        </p:spPr>
        <p:txBody>
          <a:bodyPr wrap="square" rtlCol="0">
            <a:spAutoFit/>
          </a:bodyPr>
          <a:lstStyle/>
          <a:p>
            <a:pPr algn="ctr"/>
            <a:r>
              <a:rPr lang="es-ES" sz="32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Definición de Estructura Administrativa</a:t>
            </a:r>
            <a:endParaRPr lang="es-ES" sz="3200" b="1" dirty="0">
              <a:solidFill>
                <a:schemeClr val="bg1">
                  <a:lumMod val="50000"/>
                </a:schemeClr>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3755378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1831464"/>
            <a:ext cx="8280920" cy="2677656"/>
          </a:xfrm>
          <a:prstGeom prst="rect">
            <a:avLst/>
          </a:prstGeom>
        </p:spPr>
        <p:txBody>
          <a:bodyPr wrap="square">
            <a:spAutoFit/>
          </a:bodyPr>
          <a:lstStyle/>
          <a:p>
            <a:r>
              <a:rPr lang="es-CO" sz="2400" dirty="0">
                <a:latin typeface="Tahoma" panose="020B0604030504040204" pitchFamily="34" charset="0"/>
                <a:ea typeface="Tahoma" panose="020B0604030504040204" pitchFamily="34" charset="0"/>
                <a:cs typeface="Tahoma" panose="020B0604030504040204" pitchFamily="34" charset="0"/>
              </a:rPr>
              <a:t>Para la definición de las estructuras administrativas entréguele   al cliente  el archivo llamado:</a:t>
            </a:r>
            <a:endParaRPr lang="es-ES" sz="2400" dirty="0">
              <a:latin typeface="Tahoma" panose="020B0604030504040204" pitchFamily="34" charset="0"/>
              <a:ea typeface="Tahoma" panose="020B0604030504040204" pitchFamily="34" charset="0"/>
              <a:cs typeface="Tahoma" panose="020B0604030504040204" pitchFamily="34" charset="0"/>
            </a:endParaRPr>
          </a:p>
          <a:p>
            <a:r>
              <a:rPr lang="es-CO" sz="2400" b="1" i="1" dirty="0">
                <a:latin typeface="Tahoma" panose="020B0604030504040204" pitchFamily="34" charset="0"/>
                <a:ea typeface="Tahoma" panose="020B0604030504040204" pitchFamily="34" charset="0"/>
                <a:cs typeface="Tahoma" panose="020B0604030504040204" pitchFamily="34" charset="0"/>
              </a:rPr>
              <a:t> </a:t>
            </a:r>
            <a:endParaRPr lang="es-ES" sz="2400" dirty="0">
              <a:latin typeface="Tahoma" panose="020B0604030504040204" pitchFamily="34" charset="0"/>
              <a:ea typeface="Tahoma" panose="020B0604030504040204" pitchFamily="34" charset="0"/>
              <a:cs typeface="Tahoma" panose="020B0604030504040204" pitchFamily="34" charset="0"/>
            </a:endParaRPr>
          </a:p>
          <a:p>
            <a:r>
              <a:rPr lang="es-CO" sz="2400" b="1" i="1" dirty="0" smtClean="0">
                <a:latin typeface="Tahoma" panose="020B0604030504040204" pitchFamily="34" charset="0"/>
                <a:ea typeface="Tahoma" panose="020B0604030504040204" pitchFamily="34" charset="0"/>
                <a:cs typeface="Tahoma" panose="020B0604030504040204" pitchFamily="34" charset="0"/>
              </a:rPr>
              <a:t>ESTRUCTURAS_ADMINISTRATIVAS_MIDASOFT</a:t>
            </a:r>
            <a:endParaRPr lang="es-ES" sz="2400" dirty="0">
              <a:latin typeface="Tahoma" panose="020B0604030504040204" pitchFamily="34" charset="0"/>
              <a:ea typeface="Tahoma" panose="020B0604030504040204" pitchFamily="34" charset="0"/>
              <a:cs typeface="Tahoma" panose="020B0604030504040204" pitchFamily="34" charset="0"/>
            </a:endParaRPr>
          </a:p>
          <a:p>
            <a:r>
              <a:rPr lang="es-CO" sz="2400" b="1" i="1" dirty="0">
                <a:latin typeface="Tahoma" panose="020B0604030504040204" pitchFamily="34" charset="0"/>
                <a:ea typeface="Tahoma" panose="020B0604030504040204" pitchFamily="34" charset="0"/>
                <a:cs typeface="Tahoma" panose="020B0604030504040204" pitchFamily="34" charset="0"/>
              </a:rPr>
              <a:t> </a:t>
            </a:r>
            <a:endParaRPr lang="es-ES" sz="2400" dirty="0">
              <a:latin typeface="Tahoma" panose="020B0604030504040204" pitchFamily="34" charset="0"/>
              <a:ea typeface="Tahoma" panose="020B0604030504040204" pitchFamily="34" charset="0"/>
              <a:cs typeface="Tahoma" panose="020B0604030504040204" pitchFamily="34" charset="0"/>
            </a:endParaRPr>
          </a:p>
          <a:p>
            <a:r>
              <a:rPr lang="es-CO" sz="2400" dirty="0">
                <a:latin typeface="Tahoma" panose="020B0604030504040204" pitchFamily="34" charset="0"/>
                <a:ea typeface="Tahoma" panose="020B0604030504040204" pitchFamily="34" charset="0"/>
                <a:cs typeface="Tahoma" panose="020B0604030504040204" pitchFamily="34" charset="0"/>
              </a:rPr>
              <a:t>indíquele que diligencie  </a:t>
            </a:r>
            <a:r>
              <a:rPr lang="es-CO" sz="2400" dirty="0" smtClean="0">
                <a:latin typeface="Tahoma" panose="020B0604030504040204" pitchFamily="34" charset="0"/>
                <a:ea typeface="Tahoma" panose="020B0604030504040204" pitchFamily="34" charset="0"/>
                <a:cs typeface="Tahoma" panose="020B0604030504040204" pitchFamily="34" charset="0"/>
              </a:rPr>
              <a:t>de </a:t>
            </a:r>
            <a:r>
              <a:rPr lang="es-CO" sz="2400" dirty="0">
                <a:latin typeface="Tahoma" panose="020B0604030504040204" pitchFamily="34" charset="0"/>
                <a:ea typeface="Tahoma" panose="020B0604030504040204" pitchFamily="34" charset="0"/>
                <a:cs typeface="Tahoma" panose="020B0604030504040204" pitchFamily="34" charset="0"/>
              </a:rPr>
              <a:t>acuerdo a los clasificadores a utilizar.</a:t>
            </a:r>
            <a:endParaRPr lang="es-ES" sz="2400" dirty="0">
              <a:latin typeface="Tahoma" panose="020B0604030504040204" pitchFamily="34" charset="0"/>
              <a:ea typeface="Tahoma" panose="020B0604030504040204" pitchFamily="34" charset="0"/>
              <a:cs typeface="Tahoma" panose="020B0604030504040204" pitchFamily="34" charset="0"/>
            </a:endParaRPr>
          </a:p>
        </p:txBody>
      </p:sp>
      <p:sp>
        <p:nvSpPr>
          <p:cNvPr id="3" name="2 CuadroTexto"/>
          <p:cNvSpPr txBox="1"/>
          <p:nvPr/>
        </p:nvSpPr>
        <p:spPr>
          <a:xfrm>
            <a:off x="1259632" y="476672"/>
            <a:ext cx="7272808" cy="1077218"/>
          </a:xfrm>
          <a:prstGeom prst="rect">
            <a:avLst/>
          </a:prstGeom>
          <a:noFill/>
        </p:spPr>
        <p:txBody>
          <a:bodyPr wrap="square" rtlCol="0">
            <a:spAutoFit/>
          </a:bodyPr>
          <a:lstStyle/>
          <a:p>
            <a:pPr algn="ctr"/>
            <a:r>
              <a:rPr lang="es-ES" sz="32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Definición de Estructura Administrativa</a:t>
            </a:r>
            <a:endParaRPr lang="es-ES" sz="3200" b="1" dirty="0">
              <a:solidFill>
                <a:schemeClr val="bg1">
                  <a:lumMod val="50000"/>
                </a:schemeClr>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870799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7544" y="1700808"/>
            <a:ext cx="8483776" cy="4392488"/>
          </a:xfrm>
          <a:prstGeom prst="rect">
            <a:avLst/>
          </a:prstGeom>
          <a:ln>
            <a:solidFill>
              <a:srgbClr val="000000"/>
            </a:solidFill>
          </a:ln>
        </p:spPr>
      </p:pic>
      <p:sp>
        <p:nvSpPr>
          <p:cNvPr id="3" name="2 CuadroTexto"/>
          <p:cNvSpPr txBox="1"/>
          <p:nvPr/>
        </p:nvSpPr>
        <p:spPr>
          <a:xfrm>
            <a:off x="1259632" y="404664"/>
            <a:ext cx="7272808" cy="1077218"/>
          </a:xfrm>
          <a:prstGeom prst="rect">
            <a:avLst/>
          </a:prstGeom>
          <a:noFill/>
        </p:spPr>
        <p:txBody>
          <a:bodyPr wrap="square" rtlCol="0">
            <a:spAutoFit/>
          </a:bodyPr>
          <a:lstStyle/>
          <a:p>
            <a:pPr algn="ctr"/>
            <a:r>
              <a:rPr lang="es-ES" sz="32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Definición de Estructura Administrativa</a:t>
            </a:r>
            <a:endParaRPr lang="es-ES" sz="3200" b="1" dirty="0">
              <a:solidFill>
                <a:schemeClr val="bg1">
                  <a:lumMod val="50000"/>
                </a:schemeClr>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1729907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ChangeArrowheads="1"/>
          </p:cNvSpPr>
          <p:nvPr/>
        </p:nvSpPr>
        <p:spPr bwMode="auto">
          <a:xfrm flipH="1" flipV="1">
            <a:off x="9144000" y="433039"/>
            <a:ext cx="52000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s-CO" sz="1800" b="0" i="0" u="none" strike="noStrike" cap="none" normalizeH="0" baseline="0" smtClean="0">
              <a:ln>
                <a:noFill/>
              </a:ln>
              <a:solidFill>
                <a:schemeClr val="tx1"/>
              </a:solidFill>
              <a:effectLst/>
              <a:latin typeface="Arial" panose="020B0604020202020204" pitchFamily="34" charset="0"/>
            </a:endParaRPr>
          </a:p>
        </p:txBody>
      </p:sp>
      <p:sp>
        <p:nvSpPr>
          <p:cNvPr id="18" name="Rectangle 9"/>
          <p:cNvSpPr>
            <a:spLocks noChangeArrowheads="1"/>
          </p:cNvSpPr>
          <p:nvPr/>
        </p:nvSpPr>
        <p:spPr bwMode="auto">
          <a:xfrm flipH="1" flipV="1">
            <a:off x="9144000" y="607664"/>
            <a:ext cx="52000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CO" sz="800" b="0" i="0" u="none" strike="noStrike" cap="none" normalizeH="0" baseline="0" smtClean="0">
                <a:ln>
                  <a:noFill/>
                </a:ln>
                <a:solidFill>
                  <a:schemeClr val="tx1"/>
                </a:solidFill>
                <a:effectLst/>
              </a:rPr>
              <a:t> </a:t>
            </a:r>
            <a:endParaRPr kumimoji="0" lang="es-CO" sz="1800" b="0" i="0" u="none" strike="noStrike" cap="none" normalizeH="0" baseline="0" smtClean="0">
              <a:ln>
                <a:noFill/>
              </a:ln>
              <a:solidFill>
                <a:schemeClr val="tx1"/>
              </a:solidFill>
              <a:effectLst/>
              <a:latin typeface="Arial" panose="020B0604020202020204" pitchFamily="34" charset="0"/>
            </a:endParaRPr>
          </a:p>
        </p:txBody>
      </p:sp>
      <p:sp>
        <p:nvSpPr>
          <p:cNvPr id="2" name="Rectángulo 1"/>
          <p:cNvSpPr/>
          <p:nvPr/>
        </p:nvSpPr>
        <p:spPr>
          <a:xfrm>
            <a:off x="467544" y="1399469"/>
            <a:ext cx="8280920" cy="6133987"/>
          </a:xfrm>
          <a:prstGeom prst="rect">
            <a:avLst/>
          </a:prstGeom>
        </p:spPr>
        <p:txBody>
          <a:bodyPr wrap="square">
            <a:spAutoFit/>
          </a:bodyPr>
          <a:lstStyle/>
          <a:p>
            <a:pPr algn="just">
              <a:spcAft>
                <a:spcPts val="0"/>
              </a:spcAft>
            </a:pPr>
            <a:endParaRPr lang="es-CO" sz="2400" dirty="0" smtClean="0">
              <a:latin typeface="Arial" panose="020B0604020202020204" pitchFamily="34" charset="0"/>
              <a:ea typeface="Times New Roman" panose="02020603050405020304" pitchFamily="18" charset="0"/>
            </a:endParaRPr>
          </a:p>
          <a:p>
            <a:pPr algn="just">
              <a:spcAft>
                <a:spcPts val="0"/>
              </a:spcAft>
            </a:pPr>
            <a:r>
              <a:rPr lang="es-CO" sz="2400" dirty="0" smtClean="0">
                <a:latin typeface="Arial" panose="020B0604020202020204" pitchFamily="34" charset="0"/>
                <a:ea typeface="Times New Roman" panose="02020603050405020304" pitchFamily="18" charset="0"/>
              </a:rPr>
              <a:t>El sistema  maneja  dos tablas de Estructuras Administrativas:</a:t>
            </a:r>
          </a:p>
          <a:p>
            <a:pPr algn="just">
              <a:spcAft>
                <a:spcPts val="0"/>
              </a:spcAft>
            </a:pPr>
            <a:r>
              <a:rPr lang="es-CO" sz="2400" dirty="0" smtClean="0">
                <a:latin typeface="Arial" panose="020B0604020202020204" pitchFamily="34" charset="0"/>
                <a:ea typeface="Times New Roman" panose="02020603050405020304" pitchFamily="18" charset="0"/>
              </a:rPr>
              <a:t>1. DTS- Cuando  no es por Compañía</a:t>
            </a:r>
            <a:endParaRPr lang="es-ES" sz="2400" dirty="0">
              <a:latin typeface="Times New Roman" panose="02020603050405020304" pitchFamily="18" charset="0"/>
              <a:ea typeface="Times New Roman" panose="02020603050405020304" pitchFamily="18" charset="0"/>
            </a:endParaRPr>
          </a:p>
          <a:p>
            <a:pPr lvl="0">
              <a:lnSpc>
                <a:spcPct val="115000"/>
              </a:lnSpc>
              <a:spcAft>
                <a:spcPts val="600"/>
              </a:spcAft>
            </a:pPr>
            <a:r>
              <a:rPr lang="es-CO" sz="2400" dirty="0" smtClean="0">
                <a:latin typeface="Arial" panose="020B0604020202020204" pitchFamily="34" charset="0"/>
                <a:ea typeface="Times New Roman" panose="02020603050405020304" pitchFamily="18" charset="0"/>
              </a:rPr>
              <a:t>2. DTX – Cuando la estructura es por Compañía</a:t>
            </a:r>
            <a:endParaRPr lang="es-ES" sz="2400" dirty="0">
              <a:latin typeface="Times New Roman" panose="02020603050405020304" pitchFamily="18" charset="0"/>
              <a:ea typeface="Times New Roman" panose="02020603050405020304" pitchFamily="18" charset="0"/>
            </a:endParaRPr>
          </a:p>
          <a:p>
            <a:pPr algn="just">
              <a:spcAft>
                <a:spcPts val="0"/>
              </a:spcAft>
            </a:pPr>
            <a:r>
              <a:rPr lang="es-CO" sz="2400" dirty="0">
                <a:latin typeface="Arial" panose="020B0604020202020204" pitchFamily="34" charset="0"/>
                <a:ea typeface="Times New Roman" panose="02020603050405020304" pitchFamily="18" charset="0"/>
              </a:rPr>
              <a:t>Antes de importar  la información usted  deberá  saber en cual de las dos tablas ira la estructura.</a:t>
            </a:r>
            <a:endParaRPr lang="es-ES" sz="2400" dirty="0">
              <a:latin typeface="Times New Roman" panose="02020603050405020304" pitchFamily="18" charset="0"/>
              <a:ea typeface="Times New Roman" panose="02020603050405020304" pitchFamily="18" charset="0"/>
            </a:endParaRPr>
          </a:p>
          <a:p>
            <a:pPr algn="just">
              <a:spcAft>
                <a:spcPts val="0"/>
              </a:spcAft>
            </a:pPr>
            <a:r>
              <a:rPr lang="es-CO" sz="2400" dirty="0">
                <a:latin typeface="Arial" panose="020B0604020202020204" pitchFamily="34" charset="0"/>
                <a:ea typeface="Times New Roman" panose="02020603050405020304" pitchFamily="18" charset="0"/>
              </a:rPr>
              <a:t> </a:t>
            </a:r>
            <a:endParaRPr lang="es-ES" sz="2400" dirty="0">
              <a:latin typeface="Times New Roman" panose="02020603050405020304" pitchFamily="18" charset="0"/>
              <a:ea typeface="Times New Roman" panose="02020603050405020304" pitchFamily="18" charset="0"/>
            </a:endParaRPr>
          </a:p>
          <a:p>
            <a:pPr algn="just">
              <a:spcAft>
                <a:spcPts val="0"/>
              </a:spcAft>
            </a:pPr>
            <a:r>
              <a:rPr lang="es-CO" sz="2400" dirty="0">
                <a:latin typeface="Arial" panose="020B0604020202020204" pitchFamily="34" charset="0"/>
                <a:ea typeface="Times New Roman" panose="02020603050405020304" pitchFamily="18" charset="0"/>
              </a:rPr>
              <a:t>Normalmente todas las estructuras  van en la tabla DTS  a no ser  que dicha estructura  dependa  de  una compañía o  división donde  ira entonces en la </a:t>
            </a:r>
            <a:r>
              <a:rPr lang="es-CO" sz="2400" dirty="0" smtClean="0">
                <a:latin typeface="Arial" panose="020B0604020202020204" pitchFamily="34" charset="0"/>
                <a:ea typeface="Times New Roman" panose="02020603050405020304" pitchFamily="18" charset="0"/>
              </a:rPr>
              <a:t>DTX</a:t>
            </a:r>
            <a:endParaRPr lang="es-ES" sz="2400" dirty="0">
              <a:latin typeface="Times New Roman" panose="02020603050405020304" pitchFamily="18" charset="0"/>
              <a:ea typeface="Times New Roman" panose="02020603050405020304" pitchFamily="18" charset="0"/>
            </a:endParaRPr>
          </a:p>
          <a:p>
            <a:pPr algn="just">
              <a:spcAft>
                <a:spcPts val="0"/>
              </a:spcAft>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Rectángulo 5"/>
          <p:cNvSpPr/>
          <p:nvPr/>
        </p:nvSpPr>
        <p:spPr>
          <a:xfrm>
            <a:off x="2286000" y="1283798"/>
            <a:ext cx="4572000" cy="369332"/>
          </a:xfrm>
          <a:prstGeom prst="rect">
            <a:avLst/>
          </a:prstGeom>
        </p:spPr>
        <p:txBody>
          <a:bodyPr>
            <a:spAutoFit/>
          </a:bodyPr>
          <a:lstStyle/>
          <a:p>
            <a:pPr algn="just">
              <a:spcAft>
                <a:spcPts val="0"/>
              </a:spcAft>
            </a:pPr>
            <a:r>
              <a:rPr lang="es-CO" dirty="0">
                <a:latin typeface="Arial" panose="020B0604020202020204" pitchFamily="34"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p:txBody>
      </p:sp>
      <p:sp>
        <p:nvSpPr>
          <p:cNvPr id="7" name="2 CuadroTexto"/>
          <p:cNvSpPr txBox="1"/>
          <p:nvPr/>
        </p:nvSpPr>
        <p:spPr>
          <a:xfrm>
            <a:off x="1259632" y="548680"/>
            <a:ext cx="7272808" cy="1077218"/>
          </a:xfrm>
          <a:prstGeom prst="rect">
            <a:avLst/>
          </a:prstGeom>
          <a:noFill/>
        </p:spPr>
        <p:txBody>
          <a:bodyPr wrap="square" rtlCol="0">
            <a:spAutoFit/>
          </a:bodyPr>
          <a:lstStyle/>
          <a:p>
            <a:pPr algn="ctr"/>
            <a:r>
              <a:rPr lang="es-ES" sz="32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Definición de Estructura Administrativa</a:t>
            </a:r>
            <a:endParaRPr lang="es-ES" sz="3200" b="1" dirty="0">
              <a:solidFill>
                <a:schemeClr val="bg1">
                  <a:lumMod val="50000"/>
                </a:schemeClr>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4074808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203848" y="265753"/>
            <a:ext cx="3420380" cy="523220"/>
          </a:xfrm>
          <a:prstGeom prst="rect">
            <a:avLst/>
          </a:prstGeom>
        </p:spPr>
        <p:txBody>
          <a:bodyPr wrap="square">
            <a:spAutoFit/>
          </a:bodyPr>
          <a:lstStyle/>
          <a:p>
            <a:pPr algn="just">
              <a:spcAft>
                <a:spcPts val="0"/>
              </a:spcAft>
            </a:pPr>
            <a:r>
              <a:rPr lang="es-CO" sz="2800" b="1" dirty="0">
                <a:solidFill>
                  <a:schemeClr val="bg1">
                    <a:lumMod val="50000"/>
                  </a:schemeClr>
                </a:solidFill>
                <a:latin typeface="Arial" panose="020B0604020202020204" pitchFamily="34" charset="0"/>
                <a:ea typeface="Times New Roman" panose="02020603050405020304" pitchFamily="18" charset="0"/>
              </a:rPr>
              <a:t>1.</a:t>
            </a:r>
            <a:r>
              <a:rPr lang="es-CO" dirty="0">
                <a:latin typeface="Arial" panose="020B0604020202020204" pitchFamily="34" charset="0"/>
                <a:ea typeface="Times New Roman" panose="02020603050405020304" pitchFamily="18" charset="0"/>
              </a:rPr>
              <a:t> </a:t>
            </a:r>
            <a:r>
              <a:rPr lang="es-CO" sz="2400" b="1" dirty="0" smtClean="0">
                <a:solidFill>
                  <a:schemeClr val="bg1">
                    <a:lumMod val="50000"/>
                  </a:schemeClr>
                </a:solidFill>
                <a:latin typeface="Arial" panose="020B0604020202020204" pitchFamily="34" charset="0"/>
                <a:ea typeface="Times New Roman" panose="02020603050405020304" pitchFamily="18" charset="0"/>
              </a:rPr>
              <a:t>Estructura por DTS</a:t>
            </a:r>
            <a:endParaRPr lang="es-ES" sz="2400" b="1" dirty="0">
              <a:solidFill>
                <a:schemeClr val="bg1">
                  <a:lumMod val="50000"/>
                </a:schemeClr>
              </a:solidFill>
              <a:latin typeface="Times New Roman" panose="02020603050405020304" pitchFamily="18" charset="0"/>
              <a:ea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1619672" y="920553"/>
            <a:ext cx="6150137" cy="2607325"/>
          </a:xfrm>
          <a:prstGeom prst="rect">
            <a:avLst/>
          </a:prstGeom>
          <a:ln>
            <a:solidFill>
              <a:schemeClr val="accent1"/>
            </a:solidFill>
          </a:ln>
        </p:spPr>
      </p:pic>
      <p:pic>
        <p:nvPicPr>
          <p:cNvPr id="3" name="Imagen 2"/>
          <p:cNvPicPr>
            <a:picLocks noChangeAspect="1"/>
          </p:cNvPicPr>
          <p:nvPr/>
        </p:nvPicPr>
        <p:blipFill>
          <a:blip r:embed="rId3"/>
          <a:stretch>
            <a:fillRect/>
          </a:stretch>
        </p:blipFill>
        <p:spPr>
          <a:xfrm>
            <a:off x="1606451" y="3664817"/>
            <a:ext cx="6176577" cy="2799293"/>
          </a:xfrm>
          <a:prstGeom prst="rect">
            <a:avLst/>
          </a:prstGeom>
          <a:ln>
            <a:solidFill>
              <a:schemeClr val="accent1"/>
            </a:solidFill>
          </a:ln>
        </p:spPr>
      </p:pic>
    </p:spTree>
    <p:extLst>
      <p:ext uri="{BB962C8B-B14F-4D97-AF65-F5344CB8AC3E}">
        <p14:creationId xmlns:p14="http://schemas.microsoft.com/office/powerpoint/2010/main" val="1587111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75856" y="332656"/>
            <a:ext cx="3420380" cy="523220"/>
          </a:xfrm>
          <a:prstGeom prst="rect">
            <a:avLst/>
          </a:prstGeom>
        </p:spPr>
        <p:txBody>
          <a:bodyPr wrap="square">
            <a:spAutoFit/>
          </a:bodyPr>
          <a:lstStyle/>
          <a:p>
            <a:pPr algn="just">
              <a:spcAft>
                <a:spcPts val="0"/>
              </a:spcAft>
            </a:pPr>
            <a:r>
              <a:rPr lang="es-CO" sz="2800" b="1" dirty="0" smtClean="0">
                <a:solidFill>
                  <a:schemeClr val="bg1">
                    <a:lumMod val="50000"/>
                  </a:schemeClr>
                </a:solidFill>
                <a:latin typeface="Arial" panose="020B0604020202020204" pitchFamily="34" charset="0"/>
                <a:ea typeface="Times New Roman" panose="02020603050405020304" pitchFamily="18" charset="0"/>
              </a:rPr>
              <a:t>2. Estructura DTX</a:t>
            </a:r>
            <a:endParaRPr lang="es-ES" sz="2800" b="1" dirty="0">
              <a:solidFill>
                <a:schemeClr val="bg1">
                  <a:lumMod val="50000"/>
                </a:schemeClr>
              </a:solidFill>
              <a:latin typeface="Times New Roman" panose="02020603050405020304" pitchFamily="18" charset="0"/>
              <a:ea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390844" y="1268759"/>
            <a:ext cx="6421516" cy="2798501"/>
          </a:xfrm>
          <a:prstGeom prst="rect">
            <a:avLst/>
          </a:prstGeom>
          <a:ln>
            <a:solidFill>
              <a:schemeClr val="accent1"/>
            </a:solidFill>
          </a:ln>
        </p:spPr>
      </p:pic>
      <p:pic>
        <p:nvPicPr>
          <p:cNvPr id="5" name="Imagen 4"/>
          <p:cNvPicPr>
            <a:picLocks noChangeAspect="1"/>
          </p:cNvPicPr>
          <p:nvPr/>
        </p:nvPicPr>
        <p:blipFill>
          <a:blip r:embed="rId3"/>
          <a:stretch>
            <a:fillRect/>
          </a:stretch>
        </p:blipFill>
        <p:spPr>
          <a:xfrm>
            <a:off x="1390844" y="4221088"/>
            <a:ext cx="6421516" cy="1584176"/>
          </a:xfrm>
          <a:prstGeom prst="rect">
            <a:avLst/>
          </a:prstGeom>
          <a:ln>
            <a:solidFill>
              <a:schemeClr val="accent1"/>
            </a:solidFill>
          </a:ln>
        </p:spPr>
      </p:pic>
    </p:spTree>
    <p:extLst>
      <p:ext uri="{BB962C8B-B14F-4D97-AF65-F5344CB8AC3E}">
        <p14:creationId xmlns:p14="http://schemas.microsoft.com/office/powerpoint/2010/main" val="49258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907704" y="332656"/>
            <a:ext cx="6264696" cy="1077218"/>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Definir  Estructuras Administrativas en el sistema</a:t>
            </a:r>
            <a:endParaRPr lang="es-CO" sz="3200" b="1" dirty="0">
              <a:solidFill>
                <a:schemeClr val="bg1">
                  <a:lumMod val="50000"/>
                </a:schemeClr>
              </a:solidFill>
            </a:endParaRPr>
          </a:p>
        </p:txBody>
      </p:sp>
      <p:sp>
        <p:nvSpPr>
          <p:cNvPr id="6" name="Rectángulo 5"/>
          <p:cNvSpPr/>
          <p:nvPr/>
        </p:nvSpPr>
        <p:spPr>
          <a:xfrm>
            <a:off x="107504" y="1556792"/>
            <a:ext cx="8712968" cy="1200329"/>
          </a:xfrm>
          <a:prstGeom prst="rect">
            <a:avLst/>
          </a:prstGeom>
        </p:spPr>
        <p:txBody>
          <a:bodyPr wrap="square">
            <a:spAutoFit/>
          </a:bodyPr>
          <a:lstStyle/>
          <a:p>
            <a:pPr algn="just"/>
            <a:r>
              <a:rPr lang="es-CO" sz="2400" dirty="0">
                <a:latin typeface="Tahoma" panose="020B0604030504040204" pitchFamily="34" charset="0"/>
                <a:ea typeface="Tahoma" panose="020B0604030504040204" pitchFamily="34" charset="0"/>
                <a:cs typeface="Tahoma" panose="020B0604030504040204" pitchFamily="34" charset="0"/>
              </a:rPr>
              <a:t>Para </a:t>
            </a:r>
            <a:r>
              <a:rPr lang="es-CO" sz="2400" dirty="0" smtClean="0">
                <a:latin typeface="Tahoma" panose="020B0604030504040204" pitchFamily="34" charset="0"/>
                <a:ea typeface="Tahoma" panose="020B0604030504040204" pitchFamily="34" charset="0"/>
                <a:cs typeface="Tahoma" panose="020B0604030504040204" pitchFamily="34" charset="0"/>
              </a:rPr>
              <a:t> definir  las estructuras administrativas que va a manejar  el cliente  hágalo por </a:t>
            </a:r>
            <a:r>
              <a:rPr lang="es-CO" sz="2400" b="1" dirty="0" smtClean="0">
                <a:latin typeface="Tahoma" panose="020B0604030504040204" pitchFamily="34" charset="0"/>
                <a:ea typeface="Tahoma" panose="020B0604030504040204" pitchFamily="34" charset="0"/>
                <a:cs typeface="Tahoma" panose="020B0604030504040204" pitchFamily="34" charset="0"/>
              </a:rPr>
              <a:t>Módulo Gestión Organizacional/ Estructura organizacional/ Estructura Organizacional.</a:t>
            </a:r>
            <a:endParaRPr lang="es-CO" sz="2400" dirty="0">
              <a:latin typeface="Tahoma" panose="020B0604030504040204" pitchFamily="34" charset="0"/>
              <a:ea typeface="Tahoma" panose="020B0604030504040204" pitchFamily="34" charset="0"/>
              <a:cs typeface="Tahoma" panose="020B0604030504040204" pitchFamily="34" charset="0"/>
            </a:endParaRPr>
          </a:p>
        </p:txBody>
      </p:sp>
      <p:pic>
        <p:nvPicPr>
          <p:cNvPr id="7" name="Imagen 6"/>
          <p:cNvPicPr>
            <a:picLocks noChangeAspect="1"/>
          </p:cNvPicPr>
          <p:nvPr/>
        </p:nvPicPr>
        <p:blipFill>
          <a:blip r:embed="rId2"/>
          <a:stretch>
            <a:fillRect/>
          </a:stretch>
        </p:blipFill>
        <p:spPr>
          <a:xfrm>
            <a:off x="251520" y="2952163"/>
            <a:ext cx="8596105" cy="3213141"/>
          </a:xfrm>
          <a:prstGeom prst="rect">
            <a:avLst/>
          </a:prstGeom>
        </p:spPr>
      </p:pic>
    </p:spTree>
    <p:extLst>
      <p:ext uri="{BB962C8B-B14F-4D97-AF65-F5344CB8AC3E}">
        <p14:creationId xmlns:p14="http://schemas.microsoft.com/office/powerpoint/2010/main" val="95191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907704" y="332656"/>
            <a:ext cx="6264696" cy="1077218"/>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Definir  Estructuras Administrativas en el sistema</a:t>
            </a:r>
            <a:endParaRPr lang="es-CO" sz="3200" b="1" dirty="0">
              <a:solidFill>
                <a:schemeClr val="bg1">
                  <a:lumMod val="50000"/>
                </a:schemeClr>
              </a:solidFill>
            </a:endParaRPr>
          </a:p>
        </p:txBody>
      </p:sp>
      <p:sp>
        <p:nvSpPr>
          <p:cNvPr id="6" name="Rectángulo 5"/>
          <p:cNvSpPr/>
          <p:nvPr/>
        </p:nvSpPr>
        <p:spPr>
          <a:xfrm>
            <a:off x="107504" y="1556792"/>
            <a:ext cx="8712968" cy="1200329"/>
          </a:xfrm>
          <a:prstGeom prst="rect">
            <a:avLst/>
          </a:prstGeom>
        </p:spPr>
        <p:txBody>
          <a:bodyPr wrap="square">
            <a:spAutoFit/>
          </a:bodyPr>
          <a:lstStyle/>
          <a:p>
            <a:pPr algn="just"/>
            <a:r>
              <a:rPr lang="es-CO" sz="2400" dirty="0">
                <a:latin typeface="Tahoma" panose="020B0604030504040204" pitchFamily="34" charset="0"/>
                <a:ea typeface="Tahoma" panose="020B0604030504040204" pitchFamily="34" charset="0"/>
                <a:cs typeface="Tahoma" panose="020B0604030504040204" pitchFamily="34" charset="0"/>
              </a:rPr>
              <a:t>Para </a:t>
            </a:r>
            <a:r>
              <a:rPr lang="es-CO" sz="2400" dirty="0" smtClean="0">
                <a:latin typeface="Tahoma" panose="020B0604030504040204" pitchFamily="34" charset="0"/>
                <a:ea typeface="Tahoma" panose="020B0604030504040204" pitchFamily="34" charset="0"/>
                <a:cs typeface="Tahoma" panose="020B0604030504040204" pitchFamily="34" charset="0"/>
              </a:rPr>
              <a:t> definir  las estructuras administrativas que va a manejar  el cliente  hágalo por </a:t>
            </a:r>
            <a:r>
              <a:rPr lang="es-CO" sz="2400" b="1" dirty="0" smtClean="0">
                <a:latin typeface="Tahoma" panose="020B0604030504040204" pitchFamily="34" charset="0"/>
                <a:ea typeface="Tahoma" panose="020B0604030504040204" pitchFamily="34" charset="0"/>
                <a:cs typeface="Tahoma" panose="020B0604030504040204" pitchFamily="34" charset="0"/>
              </a:rPr>
              <a:t>Módulo Gestión Organizacional/ Estructura organizacional/ Estructura Organizacional.</a:t>
            </a:r>
            <a:endParaRPr lang="es-CO" sz="2400" dirty="0">
              <a:latin typeface="Tahoma" panose="020B0604030504040204" pitchFamily="34" charset="0"/>
              <a:ea typeface="Tahoma" panose="020B0604030504040204" pitchFamily="34" charset="0"/>
              <a:cs typeface="Tahoma" panose="020B0604030504040204" pitchFamily="34" charset="0"/>
            </a:endParaRPr>
          </a:p>
        </p:txBody>
      </p:sp>
      <p:pic>
        <p:nvPicPr>
          <p:cNvPr id="2" name="Imagen 1"/>
          <p:cNvPicPr>
            <a:picLocks noChangeAspect="1"/>
          </p:cNvPicPr>
          <p:nvPr/>
        </p:nvPicPr>
        <p:blipFill>
          <a:blip r:embed="rId2"/>
          <a:stretch>
            <a:fillRect/>
          </a:stretch>
        </p:blipFill>
        <p:spPr>
          <a:xfrm>
            <a:off x="179512" y="2757121"/>
            <a:ext cx="8758014" cy="3241772"/>
          </a:xfrm>
          <a:prstGeom prst="rect">
            <a:avLst/>
          </a:prstGeom>
        </p:spPr>
      </p:pic>
    </p:spTree>
    <p:extLst>
      <p:ext uri="{BB962C8B-B14F-4D97-AF65-F5344CB8AC3E}">
        <p14:creationId xmlns:p14="http://schemas.microsoft.com/office/powerpoint/2010/main" val="1641636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907704" y="332656"/>
            <a:ext cx="6264696" cy="1077218"/>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Definir  Estructuras Administrativas en el sistema</a:t>
            </a:r>
            <a:endParaRPr lang="es-CO" sz="3200" b="1" dirty="0">
              <a:solidFill>
                <a:schemeClr val="bg1">
                  <a:lumMod val="50000"/>
                </a:schemeClr>
              </a:solidFill>
            </a:endParaRPr>
          </a:p>
        </p:txBody>
      </p:sp>
      <p:sp>
        <p:nvSpPr>
          <p:cNvPr id="6" name="Rectángulo 5"/>
          <p:cNvSpPr/>
          <p:nvPr/>
        </p:nvSpPr>
        <p:spPr>
          <a:xfrm>
            <a:off x="107504" y="1556792"/>
            <a:ext cx="8712968" cy="1200329"/>
          </a:xfrm>
          <a:prstGeom prst="rect">
            <a:avLst/>
          </a:prstGeom>
        </p:spPr>
        <p:txBody>
          <a:bodyPr wrap="square">
            <a:spAutoFit/>
          </a:bodyPr>
          <a:lstStyle/>
          <a:p>
            <a:pPr algn="just"/>
            <a:r>
              <a:rPr lang="es-CO" sz="2400" dirty="0">
                <a:latin typeface="Tahoma" panose="020B0604030504040204" pitchFamily="34" charset="0"/>
                <a:ea typeface="Tahoma" panose="020B0604030504040204" pitchFamily="34" charset="0"/>
                <a:cs typeface="Tahoma" panose="020B0604030504040204" pitchFamily="34" charset="0"/>
              </a:rPr>
              <a:t>Para </a:t>
            </a:r>
            <a:r>
              <a:rPr lang="es-CO" sz="2400" dirty="0" smtClean="0">
                <a:latin typeface="Tahoma" panose="020B0604030504040204" pitchFamily="34" charset="0"/>
                <a:ea typeface="Tahoma" panose="020B0604030504040204" pitchFamily="34" charset="0"/>
                <a:cs typeface="Tahoma" panose="020B0604030504040204" pitchFamily="34" charset="0"/>
              </a:rPr>
              <a:t> definir  las estructuras administrativas que va a manejar  el cliente  hágalo por </a:t>
            </a:r>
            <a:r>
              <a:rPr lang="es-CO" sz="2400" b="1" dirty="0" smtClean="0">
                <a:latin typeface="Tahoma" panose="020B0604030504040204" pitchFamily="34" charset="0"/>
                <a:ea typeface="Tahoma" panose="020B0604030504040204" pitchFamily="34" charset="0"/>
                <a:cs typeface="Tahoma" panose="020B0604030504040204" pitchFamily="34" charset="0"/>
              </a:rPr>
              <a:t>Módulo Gestión Organizacional/ Estructura organizacional/ Estructura Organizacional.</a:t>
            </a:r>
            <a:endParaRPr lang="es-CO" sz="2400" dirty="0">
              <a:latin typeface="Tahoma" panose="020B0604030504040204" pitchFamily="34" charset="0"/>
              <a:ea typeface="Tahoma" panose="020B0604030504040204" pitchFamily="34" charset="0"/>
              <a:cs typeface="Tahoma" panose="020B0604030504040204" pitchFamily="34" charset="0"/>
            </a:endParaRPr>
          </a:p>
        </p:txBody>
      </p:sp>
      <p:pic>
        <p:nvPicPr>
          <p:cNvPr id="3" name="Imagen 2"/>
          <p:cNvPicPr>
            <a:picLocks noChangeAspect="1"/>
          </p:cNvPicPr>
          <p:nvPr/>
        </p:nvPicPr>
        <p:blipFill>
          <a:blip r:embed="rId2"/>
          <a:stretch>
            <a:fillRect/>
          </a:stretch>
        </p:blipFill>
        <p:spPr>
          <a:xfrm>
            <a:off x="2699792" y="2935140"/>
            <a:ext cx="3800475" cy="3190875"/>
          </a:xfrm>
          <a:prstGeom prst="rect">
            <a:avLst/>
          </a:prstGeom>
        </p:spPr>
      </p:pic>
    </p:spTree>
    <p:extLst>
      <p:ext uri="{BB962C8B-B14F-4D97-AF65-F5344CB8AC3E}">
        <p14:creationId xmlns:p14="http://schemas.microsoft.com/office/powerpoint/2010/main" val="378863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340768"/>
            <a:ext cx="8136904" cy="4278094"/>
          </a:xfrm>
          <a:prstGeom prst="rect">
            <a:avLst/>
          </a:prstGeom>
          <a:noFill/>
        </p:spPr>
        <p:txBody>
          <a:bodyPr wrap="square" rtlCol="0">
            <a:spAutoFit/>
          </a:bodyPr>
          <a:lstStyle/>
          <a:p>
            <a:pPr algn="ctr"/>
            <a:r>
              <a:rPr lang="es-CO" sz="40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Objetivo</a:t>
            </a:r>
          </a:p>
          <a:p>
            <a:pPr algn="ctr"/>
            <a:endParaRPr lang="es-ES" sz="4000" b="1" dirty="0">
              <a:solidFill>
                <a:schemeClr val="accent1">
                  <a:lumMod val="50000"/>
                </a:schemeClr>
              </a:solidFill>
              <a:latin typeface="Verdana" pitchFamily="34" charset="0"/>
              <a:ea typeface="Verdana" pitchFamily="34" charset="0"/>
              <a:cs typeface="Verdana" pitchFamily="34" charset="0"/>
            </a:endParaRPr>
          </a:p>
          <a:p>
            <a:pPr algn="just"/>
            <a:r>
              <a:rPr lang="es-CO" sz="2400" dirty="0">
                <a:latin typeface="Tahoma" panose="020B0604030504040204" pitchFamily="34" charset="0"/>
                <a:ea typeface="Tahoma" panose="020B0604030504040204" pitchFamily="34" charset="0"/>
                <a:cs typeface="Tahoma" panose="020B0604030504040204" pitchFamily="34" charset="0"/>
              </a:rPr>
              <a:t>El principal objetivo </a:t>
            </a:r>
            <a:r>
              <a:rPr lang="es-CO" sz="2400" dirty="0" smtClean="0">
                <a:latin typeface="Tahoma" panose="020B0604030504040204" pitchFamily="34" charset="0"/>
                <a:ea typeface="Tahoma" panose="020B0604030504040204" pitchFamily="34" charset="0"/>
                <a:cs typeface="Tahoma" panose="020B0604030504040204" pitchFamily="34" charset="0"/>
              </a:rPr>
              <a:t>de la presentación es explicar el </a:t>
            </a:r>
            <a:r>
              <a:rPr lang="es-CO" sz="2400" dirty="0">
                <a:latin typeface="Tahoma" panose="020B0604030504040204" pitchFamily="34" charset="0"/>
                <a:ea typeface="Tahoma" panose="020B0604030504040204" pitchFamily="34" charset="0"/>
                <a:cs typeface="Tahoma" panose="020B0604030504040204" pitchFamily="34" charset="0"/>
              </a:rPr>
              <a:t>proceso que debe tener en cuenta para realizar una buena </a:t>
            </a:r>
            <a:r>
              <a:rPr lang="es-CO" sz="2400" dirty="0" smtClean="0">
                <a:latin typeface="Tahoma" panose="020B0604030504040204" pitchFamily="34" charset="0"/>
                <a:ea typeface="Tahoma" panose="020B0604030504040204" pitchFamily="34" charset="0"/>
                <a:cs typeface="Tahoma" panose="020B0604030504040204" pitchFamily="34" charset="0"/>
              </a:rPr>
              <a:t>explicación y configuración de las </a:t>
            </a:r>
            <a:r>
              <a:rPr lang="es-CO" sz="2400" b="1" dirty="0" smtClean="0">
                <a:latin typeface="Tahoma" panose="020B0604030504040204" pitchFamily="34" charset="0"/>
                <a:ea typeface="Tahoma" panose="020B0604030504040204" pitchFamily="34" charset="0"/>
                <a:cs typeface="Tahoma" panose="020B0604030504040204" pitchFamily="34" charset="0"/>
              </a:rPr>
              <a:t>Estructura </a:t>
            </a:r>
            <a:r>
              <a:rPr lang="es-CO" sz="2400" b="1" dirty="0">
                <a:latin typeface="Tahoma" panose="020B0604030504040204" pitchFamily="34" charset="0"/>
                <a:ea typeface="Tahoma" panose="020B0604030504040204" pitchFamily="34" charset="0"/>
                <a:cs typeface="Tahoma" panose="020B0604030504040204" pitchFamily="34" charset="0"/>
              </a:rPr>
              <a:t>Administrativa</a:t>
            </a:r>
            <a:r>
              <a:rPr lang="es-CO" sz="2400" dirty="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s-CO" sz="2400"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s-CO" sz="2400" dirty="0">
                <a:latin typeface="Tahoma" panose="020B0604030504040204" pitchFamily="34" charset="0"/>
                <a:ea typeface="Tahoma" panose="020B0604030504040204" pitchFamily="34" charset="0"/>
                <a:cs typeface="Tahoma" panose="020B0604030504040204" pitchFamily="34" charset="0"/>
              </a:rPr>
              <a:t>Esta definición  es primordial  al inicio de un proyecto porque de esta  depende </a:t>
            </a:r>
            <a:r>
              <a:rPr lang="es-CO" sz="2400" dirty="0" smtClean="0">
                <a:latin typeface="Tahoma" panose="020B0604030504040204" pitchFamily="34" charset="0"/>
                <a:ea typeface="Tahoma" panose="020B0604030504040204" pitchFamily="34" charset="0"/>
                <a:cs typeface="Tahoma" panose="020B0604030504040204" pitchFamily="34" charset="0"/>
              </a:rPr>
              <a:t>la viabilidad de generación de reportes que </a:t>
            </a:r>
            <a:r>
              <a:rPr lang="es-CO" sz="2400" dirty="0">
                <a:latin typeface="Tahoma" panose="020B0604030504040204" pitchFamily="34" charset="0"/>
                <a:ea typeface="Tahoma" panose="020B0604030504040204" pitchFamily="34" charset="0"/>
                <a:cs typeface="Tahoma" panose="020B0604030504040204" pitchFamily="34" charset="0"/>
              </a:rPr>
              <a:t>le proporcionara el sistema Midasoft.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9729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45858" y="1628800"/>
            <a:ext cx="8646622" cy="4464496"/>
          </a:xfrm>
          <a:prstGeom prst="rect">
            <a:avLst/>
          </a:prstGeom>
        </p:spPr>
      </p:pic>
      <p:sp>
        <p:nvSpPr>
          <p:cNvPr id="6" name="Rectángulo 5"/>
          <p:cNvSpPr/>
          <p:nvPr/>
        </p:nvSpPr>
        <p:spPr>
          <a:xfrm>
            <a:off x="1907704" y="332656"/>
            <a:ext cx="6264696" cy="1077218"/>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Definir  Estructuras Administrativas en el sistema</a:t>
            </a:r>
            <a:endParaRPr lang="es-CO" sz="3200" b="1" dirty="0">
              <a:solidFill>
                <a:schemeClr val="bg1">
                  <a:lumMod val="50000"/>
                </a:schemeClr>
              </a:solidFill>
            </a:endParaRPr>
          </a:p>
        </p:txBody>
      </p:sp>
    </p:spTree>
    <p:extLst>
      <p:ext uri="{BB962C8B-B14F-4D97-AF65-F5344CB8AC3E}">
        <p14:creationId xmlns:p14="http://schemas.microsoft.com/office/powerpoint/2010/main" val="672520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907704" y="332656"/>
            <a:ext cx="6264696" cy="1077218"/>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Definir  Estructuras Administrativas en el sistema</a:t>
            </a:r>
            <a:endParaRPr lang="es-CO" sz="3200" b="1" dirty="0">
              <a:solidFill>
                <a:schemeClr val="bg1">
                  <a:lumMod val="50000"/>
                </a:schemeClr>
              </a:solidFill>
            </a:endParaRPr>
          </a:p>
        </p:txBody>
      </p:sp>
      <p:pic>
        <p:nvPicPr>
          <p:cNvPr id="3" name="Imagen 2"/>
          <p:cNvPicPr>
            <a:picLocks noChangeAspect="1"/>
          </p:cNvPicPr>
          <p:nvPr/>
        </p:nvPicPr>
        <p:blipFill>
          <a:blip r:embed="rId2"/>
          <a:stretch>
            <a:fillRect/>
          </a:stretch>
        </p:blipFill>
        <p:spPr>
          <a:xfrm>
            <a:off x="251520" y="1925109"/>
            <a:ext cx="8493234" cy="3664131"/>
          </a:xfrm>
          <a:prstGeom prst="rect">
            <a:avLst/>
          </a:prstGeom>
        </p:spPr>
      </p:pic>
    </p:spTree>
    <p:extLst>
      <p:ext uri="{BB962C8B-B14F-4D97-AF65-F5344CB8AC3E}">
        <p14:creationId xmlns:p14="http://schemas.microsoft.com/office/powerpoint/2010/main" val="321136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07704" y="332656"/>
            <a:ext cx="6264696" cy="1077218"/>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Definir  Estructuras Administrativas en el sistema</a:t>
            </a:r>
            <a:endParaRPr lang="es-CO" sz="3200" b="1" dirty="0">
              <a:solidFill>
                <a:schemeClr val="bg1">
                  <a:lumMod val="50000"/>
                </a:schemeClr>
              </a:solidFill>
            </a:endParaRPr>
          </a:p>
        </p:txBody>
      </p:sp>
      <p:pic>
        <p:nvPicPr>
          <p:cNvPr id="5" name="Imagen 4"/>
          <p:cNvPicPr>
            <a:picLocks noChangeAspect="1"/>
          </p:cNvPicPr>
          <p:nvPr/>
        </p:nvPicPr>
        <p:blipFill>
          <a:blip r:embed="rId2"/>
          <a:stretch>
            <a:fillRect/>
          </a:stretch>
        </p:blipFill>
        <p:spPr>
          <a:xfrm>
            <a:off x="107504" y="1628800"/>
            <a:ext cx="8881991" cy="4104455"/>
          </a:xfrm>
          <a:prstGeom prst="rect">
            <a:avLst/>
          </a:prstGeom>
        </p:spPr>
      </p:pic>
    </p:spTree>
    <p:extLst>
      <p:ext uri="{BB962C8B-B14F-4D97-AF65-F5344CB8AC3E}">
        <p14:creationId xmlns:p14="http://schemas.microsoft.com/office/powerpoint/2010/main" val="1277514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511988" y="1628800"/>
            <a:ext cx="8352928" cy="1569660"/>
          </a:xfrm>
          <a:prstGeom prst="rect">
            <a:avLst/>
          </a:prstGeom>
        </p:spPr>
        <p:txBody>
          <a:bodyPr wrap="square">
            <a:spAutoFit/>
          </a:bodyPr>
          <a:lstStyle/>
          <a:p>
            <a:pPr algn="just"/>
            <a:r>
              <a:rPr lang="es-ES" sz="2400" b="1" dirty="0">
                <a:solidFill>
                  <a:srgbClr val="FF0000"/>
                </a:solidFill>
                <a:latin typeface="Tahoma" panose="020B0604030504040204" pitchFamily="34" charset="0"/>
                <a:ea typeface="Tahoma" panose="020B0604030504040204" pitchFamily="34" charset="0"/>
                <a:cs typeface="Tahoma" panose="020B0604030504040204" pitchFamily="34" charset="0"/>
              </a:rPr>
              <a:t>NOTA: </a:t>
            </a:r>
            <a:r>
              <a:rPr lang="es-ES" sz="2400" dirty="0">
                <a:latin typeface="Tahoma" panose="020B0604030504040204" pitchFamily="34" charset="0"/>
                <a:ea typeface="Tahoma" panose="020B0604030504040204" pitchFamily="34" charset="0"/>
                <a:cs typeface="Tahoma" panose="020B0604030504040204" pitchFamily="34" charset="0"/>
              </a:rPr>
              <a:t>Si la tabla CIA está por división en la columna Trcindicecia, en la tabla TRC el sistema cargara por defecto ya chuleada </a:t>
            </a:r>
            <a:r>
              <a:rPr lang="es-ES" sz="2400" dirty="0" smtClean="0">
                <a:latin typeface="Tahoma" panose="020B0604030504040204" pitchFamily="34" charset="0"/>
                <a:ea typeface="Tahoma" panose="020B0604030504040204" pitchFamily="34" charset="0"/>
                <a:cs typeface="Tahoma" panose="020B0604030504040204" pitchFamily="34" charset="0"/>
              </a:rPr>
              <a:t>la opción de </a:t>
            </a:r>
            <a:r>
              <a:rPr lang="es-ES" sz="2400" b="1" dirty="0" smtClean="0">
                <a:latin typeface="Tahoma" panose="020B0604030504040204" pitchFamily="34" charset="0"/>
                <a:ea typeface="Tahoma" panose="020B0604030504040204" pitchFamily="34" charset="0"/>
                <a:cs typeface="Tahoma" panose="020B0604030504040204" pitchFamily="34" charset="0"/>
              </a:rPr>
              <a:t>Indicador de Compañía?</a:t>
            </a:r>
            <a:r>
              <a:rPr lang="es-ES" sz="2400" dirty="0" smtClean="0">
                <a:latin typeface="Tahoma" panose="020B0604030504040204" pitchFamily="34" charset="0"/>
                <a:ea typeface="Tahoma" panose="020B0604030504040204" pitchFamily="34" charset="0"/>
                <a:cs typeface="Tahoma" panose="020B0604030504040204" pitchFamily="34" charset="0"/>
              </a:rPr>
              <a:t> y esta no se podrá cambiar.</a:t>
            </a:r>
            <a:endParaRPr lang="es-CO" sz="2400" dirty="0"/>
          </a:p>
        </p:txBody>
      </p:sp>
      <p:pic>
        <p:nvPicPr>
          <p:cNvPr id="2" name="Imagen 1"/>
          <p:cNvPicPr>
            <a:picLocks noChangeAspect="1"/>
          </p:cNvPicPr>
          <p:nvPr/>
        </p:nvPicPr>
        <p:blipFill>
          <a:blip r:embed="rId3"/>
          <a:stretch>
            <a:fillRect/>
          </a:stretch>
        </p:blipFill>
        <p:spPr>
          <a:xfrm>
            <a:off x="683568" y="3198460"/>
            <a:ext cx="7592409" cy="2664296"/>
          </a:xfrm>
          <a:prstGeom prst="rect">
            <a:avLst/>
          </a:prstGeom>
          <a:ln>
            <a:solidFill>
              <a:schemeClr val="tx1"/>
            </a:solidFill>
          </a:ln>
        </p:spPr>
      </p:pic>
      <p:sp>
        <p:nvSpPr>
          <p:cNvPr id="4" name="Rectángulo 3"/>
          <p:cNvSpPr/>
          <p:nvPr/>
        </p:nvSpPr>
        <p:spPr>
          <a:xfrm>
            <a:off x="1907704" y="332656"/>
            <a:ext cx="6264696" cy="1077218"/>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Definir  Estructuras Administrativas en el sistema</a:t>
            </a:r>
            <a:endParaRPr lang="es-CO" sz="3200" b="1" dirty="0">
              <a:solidFill>
                <a:schemeClr val="bg1">
                  <a:lumMod val="50000"/>
                </a:schemeClr>
              </a:solidFill>
            </a:endParaRPr>
          </a:p>
        </p:txBody>
      </p:sp>
    </p:spTree>
    <p:extLst>
      <p:ext uri="{BB962C8B-B14F-4D97-AF65-F5344CB8AC3E}">
        <p14:creationId xmlns:p14="http://schemas.microsoft.com/office/powerpoint/2010/main" val="3011118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1520" y="4581128"/>
            <a:ext cx="8352928" cy="2308324"/>
          </a:xfrm>
          <a:prstGeom prst="rect">
            <a:avLst/>
          </a:prstGeom>
        </p:spPr>
        <p:txBody>
          <a:bodyPr wrap="square">
            <a:spAutoFit/>
          </a:bodyPr>
          <a:lstStyle/>
          <a:p>
            <a:pPr algn="just"/>
            <a:r>
              <a:rPr lang="es-ES" sz="2400" b="1" dirty="0">
                <a:solidFill>
                  <a:srgbClr val="FF0000"/>
                </a:solidFill>
                <a:latin typeface="Tahoma" panose="020B0604030504040204" pitchFamily="34" charset="0"/>
                <a:ea typeface="Tahoma" panose="020B0604030504040204" pitchFamily="34" charset="0"/>
                <a:cs typeface="Tahoma" panose="020B0604030504040204" pitchFamily="34" charset="0"/>
              </a:rPr>
              <a:t>NOTA: </a:t>
            </a:r>
            <a:r>
              <a:rPr lang="es-ES" sz="2400" dirty="0" smtClean="0">
                <a:latin typeface="Tahoma" panose="020B0604030504040204" pitchFamily="34" charset="0"/>
                <a:ea typeface="Tahoma" panose="020B0604030504040204" pitchFamily="34" charset="0"/>
                <a:cs typeface="Tahoma" panose="020B0604030504040204" pitchFamily="34" charset="0"/>
              </a:rPr>
              <a:t>Si se marco el indicador de Jerarquías  esto indicara que a partir  de  dicha estructura se pueden configurar otras estructuras para que la información cargue automáticamente al seleccionar el inicial . Ejemplo seleccionamos el ccostó y automáticamente cargara el área y el departamento</a:t>
            </a:r>
          </a:p>
        </p:txBody>
      </p:sp>
      <p:pic>
        <p:nvPicPr>
          <p:cNvPr id="3" name="Imagen 2"/>
          <p:cNvPicPr>
            <a:picLocks noChangeAspect="1"/>
          </p:cNvPicPr>
          <p:nvPr/>
        </p:nvPicPr>
        <p:blipFill>
          <a:blip r:embed="rId2"/>
          <a:stretch>
            <a:fillRect/>
          </a:stretch>
        </p:blipFill>
        <p:spPr>
          <a:xfrm>
            <a:off x="755576" y="1294147"/>
            <a:ext cx="7992888" cy="3286981"/>
          </a:xfrm>
          <a:prstGeom prst="rect">
            <a:avLst/>
          </a:prstGeom>
        </p:spPr>
      </p:pic>
      <p:sp>
        <p:nvSpPr>
          <p:cNvPr id="4" name="Rectángulo 3"/>
          <p:cNvSpPr/>
          <p:nvPr/>
        </p:nvSpPr>
        <p:spPr>
          <a:xfrm>
            <a:off x="1907704" y="188640"/>
            <a:ext cx="6264696" cy="1077218"/>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Definir  Estructuras Administrativas en el sistema</a:t>
            </a:r>
            <a:endParaRPr lang="es-CO" sz="3200" b="1" dirty="0">
              <a:solidFill>
                <a:schemeClr val="bg1">
                  <a:lumMod val="50000"/>
                </a:schemeClr>
              </a:solidFill>
            </a:endParaRPr>
          </a:p>
        </p:txBody>
      </p:sp>
    </p:spTree>
    <p:extLst>
      <p:ext uri="{BB962C8B-B14F-4D97-AF65-F5344CB8AC3E}">
        <p14:creationId xmlns:p14="http://schemas.microsoft.com/office/powerpoint/2010/main" val="1632740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907704" y="332656"/>
            <a:ext cx="6264696" cy="1569660"/>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registrar información en las Estructuras administrativas por el sistema</a:t>
            </a:r>
            <a:endParaRPr lang="es-CO" sz="3200" b="1" dirty="0">
              <a:solidFill>
                <a:schemeClr val="bg1">
                  <a:lumMod val="50000"/>
                </a:schemeClr>
              </a:solidFill>
            </a:endParaRPr>
          </a:p>
        </p:txBody>
      </p:sp>
      <p:sp>
        <p:nvSpPr>
          <p:cNvPr id="6" name="Rectángulo 5"/>
          <p:cNvSpPr/>
          <p:nvPr/>
        </p:nvSpPr>
        <p:spPr>
          <a:xfrm>
            <a:off x="107504" y="1988840"/>
            <a:ext cx="8712968" cy="1446550"/>
          </a:xfrm>
          <a:prstGeom prst="rect">
            <a:avLst/>
          </a:prstGeom>
        </p:spPr>
        <p:txBody>
          <a:bodyPr wrap="square">
            <a:spAutoFit/>
          </a:bodyPr>
          <a:lstStyle/>
          <a:p>
            <a:pPr algn="just"/>
            <a:r>
              <a:rPr lang="es-CO" sz="2200" dirty="0">
                <a:latin typeface="Tahoma" panose="020B0604030504040204" pitchFamily="34" charset="0"/>
                <a:ea typeface="Tahoma" panose="020B0604030504040204" pitchFamily="34" charset="0"/>
                <a:cs typeface="Tahoma" panose="020B0604030504040204" pitchFamily="34" charset="0"/>
              </a:rPr>
              <a:t>Para </a:t>
            </a:r>
            <a:r>
              <a:rPr lang="es-CO" sz="2200" dirty="0" smtClean="0">
                <a:latin typeface="Tahoma" panose="020B0604030504040204" pitchFamily="34" charset="0"/>
                <a:ea typeface="Tahoma" panose="020B0604030504040204" pitchFamily="34" charset="0"/>
                <a:cs typeface="Tahoma" panose="020B0604030504040204" pitchFamily="34" charset="0"/>
              </a:rPr>
              <a:t> registrar información en cada una de las estructuras administrativas  hágalo por </a:t>
            </a:r>
            <a:r>
              <a:rPr lang="es-CO" sz="2200" b="1" dirty="0">
                <a:latin typeface="Tahoma" panose="020B0604030504040204" pitchFamily="34" charset="0"/>
                <a:ea typeface="Tahoma" panose="020B0604030504040204" pitchFamily="34" charset="0"/>
                <a:cs typeface="Tahoma" panose="020B0604030504040204" pitchFamily="34" charset="0"/>
              </a:rPr>
              <a:t>Módulo Gestión Organizacional/ Estructura organizacional/ </a:t>
            </a:r>
            <a:r>
              <a:rPr lang="es-CO" sz="2200" b="1" dirty="0" smtClean="0">
                <a:latin typeface="Tahoma" panose="020B0604030504040204" pitchFamily="34" charset="0"/>
                <a:ea typeface="Tahoma" panose="020B0604030504040204" pitchFamily="34" charset="0"/>
                <a:cs typeface="Tahoma" panose="020B0604030504040204" pitchFamily="34" charset="0"/>
              </a:rPr>
              <a:t>Tablas de Estructura </a:t>
            </a:r>
            <a:r>
              <a:rPr lang="es-CO" sz="2200" b="1" dirty="0">
                <a:latin typeface="Tahoma" panose="020B0604030504040204" pitchFamily="34" charset="0"/>
                <a:ea typeface="Tahoma" panose="020B0604030504040204" pitchFamily="34" charset="0"/>
                <a:cs typeface="Tahoma" panose="020B0604030504040204" pitchFamily="34" charset="0"/>
              </a:rPr>
              <a:t>Organizacional.</a:t>
            </a:r>
            <a:endParaRPr lang="es-CO"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754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19" y="1433682"/>
            <a:ext cx="2748129" cy="1323439"/>
          </a:xfrm>
          <a:prstGeom prst="rect">
            <a:avLst/>
          </a:prstGeom>
          <a:noFill/>
        </p:spPr>
        <p:txBody>
          <a:bodyPr wrap="square" rtlCol="0">
            <a:spAutoFit/>
          </a:bodyPr>
          <a:lstStyle/>
          <a:p>
            <a:pPr algn="just"/>
            <a:r>
              <a:rPr lang="es-ES" sz="2000" dirty="0" smtClean="0">
                <a:latin typeface="Tahoma" panose="020B0604030504040204" pitchFamily="34" charset="0"/>
                <a:ea typeface="Tahoma" panose="020B0604030504040204" pitchFamily="34" charset="0"/>
                <a:cs typeface="Tahoma" panose="020B0604030504040204" pitchFamily="34" charset="0"/>
              </a:rPr>
              <a:t>Aquí deberá ingresar las estructura a la cual le desea ingresar información</a:t>
            </a:r>
            <a:endParaRPr lang="es-ES" sz="2000" dirty="0">
              <a:latin typeface="Tahoma" panose="020B0604030504040204" pitchFamily="34" charset="0"/>
              <a:ea typeface="Tahoma" panose="020B0604030504040204" pitchFamily="34" charset="0"/>
              <a:cs typeface="Tahoma" panose="020B0604030504040204" pitchFamily="34" charset="0"/>
            </a:endParaRPr>
          </a:p>
        </p:txBody>
      </p:sp>
      <p:pic>
        <p:nvPicPr>
          <p:cNvPr id="5" name="Imagen 4"/>
          <p:cNvPicPr/>
          <p:nvPr/>
        </p:nvPicPr>
        <p:blipFill>
          <a:blip r:embed="rId2"/>
          <a:stretch>
            <a:fillRect/>
          </a:stretch>
        </p:blipFill>
        <p:spPr>
          <a:xfrm>
            <a:off x="3131840" y="329283"/>
            <a:ext cx="5904656" cy="2427838"/>
          </a:xfrm>
          <a:prstGeom prst="rect">
            <a:avLst/>
          </a:prstGeom>
          <a:ln>
            <a:solidFill>
              <a:schemeClr val="tx1"/>
            </a:solidFill>
          </a:ln>
        </p:spPr>
      </p:pic>
      <p:pic>
        <p:nvPicPr>
          <p:cNvPr id="9" name="Imagen 8"/>
          <p:cNvPicPr/>
          <p:nvPr/>
        </p:nvPicPr>
        <p:blipFill>
          <a:blip r:embed="rId3"/>
          <a:stretch>
            <a:fillRect/>
          </a:stretch>
        </p:blipFill>
        <p:spPr>
          <a:xfrm>
            <a:off x="611560" y="3068960"/>
            <a:ext cx="6480720" cy="3312368"/>
          </a:xfrm>
          <a:prstGeom prst="rect">
            <a:avLst/>
          </a:prstGeom>
          <a:ln>
            <a:solidFill>
              <a:schemeClr val="tx1"/>
            </a:solidFill>
          </a:ln>
        </p:spPr>
      </p:pic>
    </p:spTree>
    <p:extLst>
      <p:ext uri="{BB962C8B-B14F-4D97-AF65-F5344CB8AC3E}">
        <p14:creationId xmlns:p14="http://schemas.microsoft.com/office/powerpoint/2010/main" val="2996577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9512" y="1556792"/>
            <a:ext cx="1728192" cy="1323439"/>
          </a:xfrm>
          <a:prstGeom prst="rect">
            <a:avLst/>
          </a:prstGeom>
          <a:noFill/>
        </p:spPr>
        <p:txBody>
          <a:bodyPr wrap="square" rtlCol="0">
            <a:spAutoFit/>
          </a:bodyPr>
          <a:lstStyle/>
          <a:p>
            <a:pPr algn="just"/>
            <a:r>
              <a:rPr lang="es-ES" sz="2000" dirty="0" smtClean="0">
                <a:latin typeface="Tahoma" panose="020B0604030504040204" pitchFamily="34" charset="0"/>
                <a:ea typeface="Tahoma" panose="020B0604030504040204" pitchFamily="34" charset="0"/>
                <a:cs typeface="Tahoma" panose="020B0604030504040204" pitchFamily="34" charset="0"/>
              </a:rPr>
              <a:t>Aquí deberá ingresar la información de estructura</a:t>
            </a:r>
            <a:endParaRPr lang="es-ES" sz="2000" dirty="0">
              <a:latin typeface="Tahoma" panose="020B0604030504040204" pitchFamily="34" charset="0"/>
              <a:ea typeface="Tahoma" panose="020B0604030504040204" pitchFamily="34" charset="0"/>
              <a:cs typeface="Tahoma" panose="020B0604030504040204" pitchFamily="34" charset="0"/>
            </a:endParaRPr>
          </a:p>
        </p:txBody>
      </p:sp>
      <p:pic>
        <p:nvPicPr>
          <p:cNvPr id="8" name="Imagen 7"/>
          <p:cNvPicPr/>
          <p:nvPr/>
        </p:nvPicPr>
        <p:blipFill>
          <a:blip r:embed="rId2"/>
          <a:stretch>
            <a:fillRect/>
          </a:stretch>
        </p:blipFill>
        <p:spPr>
          <a:xfrm>
            <a:off x="2483768" y="404664"/>
            <a:ext cx="6480720" cy="2880320"/>
          </a:xfrm>
          <a:prstGeom prst="rect">
            <a:avLst/>
          </a:prstGeom>
          <a:ln>
            <a:solidFill>
              <a:srgbClr val="000000"/>
            </a:solidFill>
          </a:ln>
        </p:spPr>
      </p:pic>
      <p:pic>
        <p:nvPicPr>
          <p:cNvPr id="9" name="Imagen 8"/>
          <p:cNvPicPr/>
          <p:nvPr/>
        </p:nvPicPr>
        <p:blipFill>
          <a:blip r:embed="rId3"/>
          <a:stretch>
            <a:fillRect/>
          </a:stretch>
        </p:blipFill>
        <p:spPr>
          <a:xfrm>
            <a:off x="539552" y="3717032"/>
            <a:ext cx="6336704" cy="2808312"/>
          </a:xfrm>
          <a:prstGeom prst="rect">
            <a:avLst/>
          </a:prstGeom>
          <a:ln>
            <a:solidFill>
              <a:schemeClr val="tx1"/>
            </a:solidFill>
          </a:ln>
        </p:spPr>
      </p:pic>
    </p:spTree>
    <p:extLst>
      <p:ext uri="{BB962C8B-B14F-4D97-AF65-F5344CB8AC3E}">
        <p14:creationId xmlns:p14="http://schemas.microsoft.com/office/powerpoint/2010/main" val="2858235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1796623"/>
            <a:ext cx="8424936" cy="1200329"/>
          </a:xfrm>
          <a:prstGeom prst="rect">
            <a:avLst/>
          </a:prstGeom>
        </p:spPr>
        <p:txBody>
          <a:bodyPr wrap="square">
            <a:spAutoFit/>
          </a:bodyPr>
          <a:lstStyle/>
          <a:p>
            <a:pPr algn="just"/>
            <a:r>
              <a:rPr lang="es-CO" sz="2400" dirty="0">
                <a:latin typeface="Tahoma" panose="020B0604030504040204" pitchFamily="34" charset="0"/>
                <a:ea typeface="Tahoma" panose="020B0604030504040204" pitchFamily="34" charset="0"/>
                <a:cs typeface="Tahoma" panose="020B0604030504040204" pitchFamily="34" charset="0"/>
              </a:rPr>
              <a:t>En aquellas empresas en donde  en una misma  base de datos  se tienen varios </a:t>
            </a:r>
            <a:r>
              <a:rPr lang="es-CO" sz="2400" dirty="0" smtClean="0">
                <a:latin typeface="Tahoma" panose="020B0604030504040204" pitchFamily="34" charset="0"/>
                <a:ea typeface="Tahoma" panose="020B0604030504040204" pitchFamily="34" charset="0"/>
                <a:cs typeface="Tahoma" panose="020B0604030504040204" pitchFamily="34" charset="0"/>
              </a:rPr>
              <a:t>NITS o </a:t>
            </a:r>
            <a:r>
              <a:rPr lang="es-CO" sz="2400" dirty="0">
                <a:latin typeface="Tahoma" panose="020B0604030504040204" pitchFamily="34" charset="0"/>
                <a:ea typeface="Tahoma" panose="020B0604030504040204" pitchFamily="34" charset="0"/>
                <a:cs typeface="Tahoma" panose="020B0604030504040204" pitchFamily="34" charset="0"/>
              </a:rPr>
              <a:t>compañías  se debe utilizar la estructura administrativa llamada División. </a:t>
            </a:r>
          </a:p>
        </p:txBody>
      </p:sp>
      <p:pic>
        <p:nvPicPr>
          <p:cNvPr id="4" name="Imagen 3"/>
          <p:cNvPicPr/>
          <p:nvPr/>
        </p:nvPicPr>
        <p:blipFill>
          <a:blip r:embed="rId2"/>
          <a:stretch>
            <a:fillRect/>
          </a:stretch>
        </p:blipFill>
        <p:spPr>
          <a:xfrm>
            <a:off x="179512" y="3140968"/>
            <a:ext cx="7992888" cy="3240360"/>
          </a:xfrm>
          <a:prstGeom prst="rect">
            <a:avLst/>
          </a:prstGeom>
          <a:ln>
            <a:solidFill>
              <a:srgbClr val="000000"/>
            </a:solidFill>
          </a:ln>
        </p:spPr>
      </p:pic>
      <p:sp>
        <p:nvSpPr>
          <p:cNvPr id="5" name="Rectángulo 4"/>
          <p:cNvSpPr/>
          <p:nvPr/>
        </p:nvSpPr>
        <p:spPr>
          <a:xfrm>
            <a:off x="1907704" y="188640"/>
            <a:ext cx="6264696" cy="1569660"/>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registrar información en las Estructuras administrativas por el sistema</a:t>
            </a:r>
            <a:endParaRPr lang="es-CO" sz="3200" b="1" dirty="0">
              <a:solidFill>
                <a:schemeClr val="bg1">
                  <a:lumMod val="50000"/>
                </a:schemeClr>
              </a:solidFill>
            </a:endParaRPr>
          </a:p>
        </p:txBody>
      </p:sp>
    </p:spTree>
    <p:extLst>
      <p:ext uri="{BB962C8B-B14F-4D97-AF65-F5344CB8AC3E}">
        <p14:creationId xmlns:p14="http://schemas.microsoft.com/office/powerpoint/2010/main" val="319808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67544" y="1671191"/>
            <a:ext cx="8136904" cy="461665"/>
          </a:xfrm>
          <a:prstGeom prst="rect">
            <a:avLst/>
          </a:prstGeom>
        </p:spPr>
        <p:txBody>
          <a:bodyPr wrap="square">
            <a:spAutoFit/>
          </a:bodyPr>
          <a:lstStyle/>
          <a:p>
            <a:pPr algn="just"/>
            <a:r>
              <a:rPr lang="es-CO" sz="2400" dirty="0">
                <a:latin typeface="Tahoma" panose="020B0604030504040204" pitchFamily="34" charset="0"/>
                <a:ea typeface="Tahoma" panose="020B0604030504040204" pitchFamily="34" charset="0"/>
                <a:cs typeface="Tahoma" panose="020B0604030504040204" pitchFamily="34" charset="0"/>
              </a:rPr>
              <a:t>Después se mostrara el formulario para registrar la división</a:t>
            </a:r>
          </a:p>
        </p:txBody>
      </p:sp>
      <p:pic>
        <p:nvPicPr>
          <p:cNvPr id="4" name="Imagen 3"/>
          <p:cNvPicPr/>
          <p:nvPr/>
        </p:nvPicPr>
        <p:blipFill>
          <a:blip r:embed="rId2"/>
          <a:stretch>
            <a:fillRect/>
          </a:stretch>
        </p:blipFill>
        <p:spPr>
          <a:xfrm>
            <a:off x="323528" y="2420888"/>
            <a:ext cx="7632848" cy="3960440"/>
          </a:xfrm>
          <a:prstGeom prst="rect">
            <a:avLst/>
          </a:prstGeom>
          <a:ln>
            <a:solidFill>
              <a:srgbClr val="000000"/>
            </a:solidFill>
          </a:ln>
        </p:spPr>
      </p:pic>
      <p:sp>
        <p:nvSpPr>
          <p:cNvPr id="5" name="Rectángulo 4"/>
          <p:cNvSpPr/>
          <p:nvPr/>
        </p:nvSpPr>
        <p:spPr>
          <a:xfrm>
            <a:off x="1907704" y="116632"/>
            <a:ext cx="6264696" cy="1569660"/>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registrar información en las Estructuras administrativas por el sistema</a:t>
            </a:r>
            <a:endParaRPr lang="es-CO" sz="3200" b="1" dirty="0">
              <a:solidFill>
                <a:schemeClr val="bg1">
                  <a:lumMod val="50000"/>
                </a:schemeClr>
              </a:solidFill>
            </a:endParaRPr>
          </a:p>
        </p:txBody>
      </p:sp>
    </p:spTree>
    <p:extLst>
      <p:ext uri="{BB962C8B-B14F-4D97-AF65-F5344CB8AC3E}">
        <p14:creationId xmlns:p14="http://schemas.microsoft.com/office/powerpoint/2010/main" val="1965612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2132856"/>
            <a:ext cx="8280920" cy="3970318"/>
          </a:xfrm>
          <a:prstGeom prst="rect">
            <a:avLst/>
          </a:prstGeom>
        </p:spPr>
        <p:txBody>
          <a:bodyPr wrap="square">
            <a:spAutoFit/>
          </a:bodyPr>
          <a:lstStyle/>
          <a:p>
            <a:pPr algn="just"/>
            <a:r>
              <a:rPr lang="es-CO" sz="2400" dirty="0">
                <a:latin typeface="Tahoma" panose="020B0604030504040204" pitchFamily="34" charset="0"/>
                <a:ea typeface="Tahoma" panose="020B0604030504040204" pitchFamily="34" charset="0"/>
                <a:cs typeface="Tahoma" panose="020B0604030504040204" pitchFamily="34" charset="0"/>
              </a:rPr>
              <a:t>La  estructura administrativa  </a:t>
            </a:r>
            <a:r>
              <a:rPr lang="es-CO" sz="2400" dirty="0" smtClean="0">
                <a:latin typeface="Tahoma" panose="020B0604030504040204" pitchFamily="34" charset="0"/>
                <a:ea typeface="Tahoma" panose="020B0604030504040204" pitchFamily="34" charset="0"/>
                <a:cs typeface="Tahoma" panose="020B0604030504040204" pitchFamily="34" charset="0"/>
              </a:rPr>
              <a:t>son tablas  </a:t>
            </a:r>
            <a:r>
              <a:rPr lang="es-CO" sz="2400" dirty="0">
                <a:latin typeface="Tahoma" panose="020B0604030504040204" pitchFamily="34" charset="0"/>
                <a:ea typeface="Tahoma" panose="020B0604030504040204" pitchFamily="34" charset="0"/>
                <a:cs typeface="Tahoma" panose="020B0604030504040204" pitchFamily="34" charset="0"/>
              </a:rPr>
              <a:t>maestras dispuestas en el sistema que </a:t>
            </a:r>
            <a:r>
              <a:rPr lang="es-CO" sz="2400" dirty="0" smtClean="0">
                <a:latin typeface="Tahoma" panose="020B0604030504040204" pitchFamily="34" charset="0"/>
                <a:ea typeface="Tahoma" panose="020B0604030504040204" pitchFamily="34" charset="0"/>
                <a:cs typeface="Tahoma" panose="020B0604030504040204" pitchFamily="34" charset="0"/>
              </a:rPr>
              <a:t>serán </a:t>
            </a:r>
            <a:r>
              <a:rPr lang="es-CO" sz="2400" dirty="0">
                <a:latin typeface="Tahoma" panose="020B0604030504040204" pitchFamily="34" charset="0"/>
                <a:ea typeface="Tahoma" panose="020B0604030504040204" pitchFamily="34" charset="0"/>
                <a:cs typeface="Tahoma" panose="020B0604030504040204" pitchFamily="34" charset="0"/>
              </a:rPr>
              <a:t>propias de cada cliente  en las cuales  se permitirá  a las empresas   hacer  una clasificaciones de sus empleados a nivel organizacional  o a nivel de  distribuciones  contables con el propósito de que la información de estos  se pueda tener  de manera  detallada al momento de hacer  sus procesos.</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s-CO" sz="2400" dirty="0">
                <a:latin typeface="Tahoma" panose="020B0604030504040204" pitchFamily="34" charset="0"/>
                <a:ea typeface="Tahoma" panose="020B0604030504040204" pitchFamily="34" charset="0"/>
                <a:cs typeface="Tahoma" panose="020B0604030504040204" pitchFamily="34" charset="0"/>
              </a:rPr>
              <a:t>Por tanto usted para esta actividad deberá </a:t>
            </a:r>
            <a:r>
              <a:rPr lang="es-CO" sz="2400" dirty="0" smtClean="0">
                <a:latin typeface="Tahoma" panose="020B0604030504040204" pitchFamily="34" charset="0"/>
                <a:ea typeface="Tahoma" panose="020B0604030504040204" pitchFamily="34" charset="0"/>
                <a:cs typeface="Tahoma" panose="020B0604030504040204" pitchFamily="34" charset="0"/>
              </a:rPr>
              <a:t>solicitarse </a:t>
            </a:r>
            <a:r>
              <a:rPr lang="es-CO" sz="2400" dirty="0">
                <a:latin typeface="Tahoma" panose="020B0604030504040204" pitchFamily="34" charset="0"/>
                <a:ea typeface="Tahoma" panose="020B0604030504040204" pitchFamily="34" charset="0"/>
                <a:cs typeface="Tahoma" panose="020B0604030504040204" pitchFamily="34" charset="0"/>
              </a:rPr>
              <a:t>al cliente  que le proporcione  la siguiente información:</a:t>
            </a: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s-ES" b="1" dirty="0" smtClean="0">
              <a:solidFill>
                <a:schemeClr val="accent1">
                  <a:lumMod val="50000"/>
                </a:schemeClr>
              </a:solidFill>
              <a:latin typeface="Verdana" pitchFamily="34" charset="0"/>
              <a:ea typeface="Verdana" pitchFamily="34" charset="0"/>
              <a:cs typeface="Verdana" pitchFamily="34" charset="0"/>
            </a:endParaRPr>
          </a:p>
          <a:p>
            <a:endParaRPr lang="es-ES" b="1" dirty="0">
              <a:solidFill>
                <a:schemeClr val="accent1">
                  <a:lumMod val="50000"/>
                </a:schemeClr>
              </a:solidFill>
              <a:latin typeface="Verdana" pitchFamily="34" charset="0"/>
              <a:ea typeface="Verdana" pitchFamily="34" charset="0"/>
              <a:cs typeface="Verdana" pitchFamily="34" charset="0"/>
            </a:endParaRPr>
          </a:p>
        </p:txBody>
      </p:sp>
      <p:sp>
        <p:nvSpPr>
          <p:cNvPr id="3" name="2 CuadroTexto"/>
          <p:cNvSpPr txBox="1"/>
          <p:nvPr/>
        </p:nvSpPr>
        <p:spPr>
          <a:xfrm>
            <a:off x="1259632" y="692696"/>
            <a:ext cx="7272808" cy="1077218"/>
          </a:xfrm>
          <a:prstGeom prst="rect">
            <a:avLst/>
          </a:prstGeom>
          <a:noFill/>
        </p:spPr>
        <p:txBody>
          <a:bodyPr wrap="square" rtlCol="0">
            <a:spAutoFit/>
          </a:bodyPr>
          <a:lstStyle/>
          <a:p>
            <a:pPr algn="ctr"/>
            <a:r>
              <a:rPr lang="es-ES" sz="32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Definición de Estructura Administrativa</a:t>
            </a:r>
            <a:endParaRPr lang="es-ES" sz="3200" b="1" dirty="0">
              <a:solidFill>
                <a:schemeClr val="bg1">
                  <a:lumMod val="50000"/>
                </a:schemeClr>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1985277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67544" y="2243963"/>
            <a:ext cx="8352928" cy="3201261"/>
          </a:xfrm>
          <a:prstGeom prst="rect">
            <a:avLst/>
          </a:prstGeom>
        </p:spPr>
        <p:txBody>
          <a:bodyPr wrap="square">
            <a:spAutoFit/>
          </a:bodyPr>
          <a:lstStyle/>
          <a:p>
            <a:pPr algn="just">
              <a:lnSpc>
                <a:spcPct val="107000"/>
              </a:lnSpc>
              <a:spcAft>
                <a:spcPts val="800"/>
              </a:spcAft>
            </a:pPr>
            <a:r>
              <a:rPr lang="es-CO" sz="2400" b="1" dirty="0">
                <a:latin typeface="Tahoma" panose="020B0604030504040204" pitchFamily="34" charset="0"/>
                <a:ea typeface="Tahoma" panose="020B0604030504040204" pitchFamily="34" charset="0"/>
                <a:cs typeface="Tahoma" panose="020B0604030504040204" pitchFamily="34" charset="0"/>
              </a:rPr>
              <a:t>Si al  ubicarse en la estructura  a diligenciar  se le habilita  el botón </a:t>
            </a:r>
            <a:r>
              <a:rPr lang="es-CO" sz="2400" b="1" dirty="0">
                <a:solidFill>
                  <a:srgbClr val="FF0000"/>
                </a:solidFill>
                <a:latin typeface="Tahoma" panose="020B0604030504040204" pitchFamily="34" charset="0"/>
                <a:ea typeface="Tahoma" panose="020B0604030504040204" pitchFamily="34" charset="0"/>
                <a:cs typeface="Tahoma" panose="020B0604030504040204" pitchFamily="34" charset="0"/>
              </a:rPr>
              <a:t>Registro Jerarquías.</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s-CO" sz="2400" dirty="0">
                <a:latin typeface="Tahoma" panose="020B0604030504040204" pitchFamily="34" charset="0"/>
                <a:ea typeface="Tahoma" panose="020B0604030504040204" pitchFamily="34" charset="0"/>
                <a:cs typeface="Tahoma" panose="020B0604030504040204" pitchFamily="34" charset="0"/>
              </a:rPr>
              <a:t>Eso  significa que dicha  estructura  tiene  definida  Jerarquizaciones , estas se usan  para   que el sistema  a partir  de una  estructura  diligencie o filtre  otras estructuras con información prestablecida,  por tanto si  se le habilita  dicha opción deberá  diligenciar por cada registro  las correspondientes Jerarquizaciones. </a:t>
            </a:r>
          </a:p>
        </p:txBody>
      </p:sp>
      <p:sp>
        <p:nvSpPr>
          <p:cNvPr id="3" name="Rectángulo 2"/>
          <p:cNvSpPr/>
          <p:nvPr/>
        </p:nvSpPr>
        <p:spPr>
          <a:xfrm>
            <a:off x="1907704" y="332656"/>
            <a:ext cx="6264696" cy="1569660"/>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registrar información en las Estructuras administrativas por el sistema</a:t>
            </a:r>
            <a:endParaRPr lang="es-CO" sz="3200" b="1" dirty="0">
              <a:solidFill>
                <a:schemeClr val="bg1">
                  <a:lumMod val="50000"/>
                </a:schemeClr>
              </a:solidFill>
            </a:endParaRPr>
          </a:p>
        </p:txBody>
      </p:sp>
    </p:spTree>
    <p:extLst>
      <p:ext uri="{BB962C8B-B14F-4D97-AF65-F5344CB8AC3E}">
        <p14:creationId xmlns:p14="http://schemas.microsoft.com/office/powerpoint/2010/main" val="3266942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67544" y="2197804"/>
            <a:ext cx="8280920" cy="3751476"/>
          </a:xfrm>
          <a:prstGeom prst="rect">
            <a:avLst/>
          </a:prstGeom>
        </p:spPr>
        <p:txBody>
          <a:bodyPr wrap="square">
            <a:spAutoFit/>
          </a:bodyPr>
          <a:lstStyle/>
          <a:p>
            <a:pPr algn="just">
              <a:lnSpc>
                <a:spcPct val="107000"/>
              </a:lnSpc>
              <a:spcAft>
                <a:spcPts val="800"/>
              </a:spcAft>
            </a:pPr>
            <a:r>
              <a:rPr lang="es-CO" sz="2400" dirty="0">
                <a:latin typeface="Tahoma" panose="020B0604030504040204" pitchFamily="34" charset="0"/>
                <a:ea typeface="Tahoma" panose="020B0604030504040204" pitchFamily="34" charset="0"/>
                <a:cs typeface="Tahoma" panose="020B0604030504040204" pitchFamily="34" charset="0"/>
              </a:rPr>
              <a:t>Este  tipo de Jerarquizaciones  permitirá   que el sistema  cuando </a:t>
            </a:r>
            <a:r>
              <a:rPr lang="es-CO" sz="2400" dirty="0" smtClean="0">
                <a:latin typeface="Tahoma" panose="020B0604030504040204" pitchFamily="34" charset="0"/>
                <a:ea typeface="Tahoma" panose="020B0604030504040204" pitchFamily="34" charset="0"/>
                <a:cs typeface="Tahoma" panose="020B0604030504040204" pitchFamily="34" charset="0"/>
              </a:rPr>
              <a:t>seleccione </a:t>
            </a:r>
            <a:r>
              <a:rPr lang="es-CO" sz="2400" dirty="0">
                <a:latin typeface="Tahoma" panose="020B0604030504040204" pitchFamily="34" charset="0"/>
                <a:ea typeface="Tahoma" panose="020B0604030504040204" pitchFamily="34" charset="0"/>
                <a:cs typeface="Tahoma" panose="020B0604030504040204" pitchFamily="34" charset="0"/>
              </a:rPr>
              <a:t>la estructura que registro , diligencie  las estructuras que tenga asociadas  con  </a:t>
            </a:r>
            <a:r>
              <a:rPr lang="es-CO" sz="2400" dirty="0" smtClean="0">
                <a:latin typeface="Tahoma" panose="020B0604030504040204" pitchFamily="34" charset="0"/>
                <a:ea typeface="Tahoma" panose="020B0604030504040204" pitchFamily="34" charset="0"/>
                <a:cs typeface="Tahoma" panose="020B0604030504040204" pitchFamily="34" charset="0"/>
              </a:rPr>
              <a:t>un dato especifico ejemplo NA</a:t>
            </a:r>
            <a:r>
              <a:rPr lang="es-CO" sz="2400" dirty="0">
                <a:latin typeface="Tahoma" panose="020B0604030504040204" pitchFamily="34" charset="0"/>
                <a:ea typeface="Tahoma" panose="020B0604030504040204" pitchFamily="34" charset="0"/>
                <a:cs typeface="Tahoma" panose="020B0604030504040204" pitchFamily="34" charset="0"/>
              </a:rPr>
              <a:t>, esto lo hará solo si  existe un solo registro de  jerarquización para la estructura  si existen más registros el sistema por defecto  dejara el campo  en blanco pero al seleccionar  solo mostrara  en la estructura correspondiente los ítems  según la jerarquización para ser  seleccionados</a:t>
            </a:r>
            <a:r>
              <a:rPr lang="es-CO" sz="24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ángulo 2"/>
          <p:cNvSpPr/>
          <p:nvPr/>
        </p:nvSpPr>
        <p:spPr>
          <a:xfrm>
            <a:off x="1907704" y="332656"/>
            <a:ext cx="6264696" cy="1569660"/>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registrar información en las Estructuras administrativas por el sistema</a:t>
            </a:r>
            <a:endParaRPr lang="es-CO" sz="3200" b="1" dirty="0">
              <a:solidFill>
                <a:schemeClr val="bg1">
                  <a:lumMod val="50000"/>
                </a:schemeClr>
              </a:solidFill>
            </a:endParaRPr>
          </a:p>
        </p:txBody>
      </p:sp>
    </p:spTree>
    <p:extLst>
      <p:ext uri="{BB962C8B-B14F-4D97-AF65-F5344CB8AC3E}">
        <p14:creationId xmlns:p14="http://schemas.microsoft.com/office/powerpoint/2010/main" val="2645717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83568" y="1579780"/>
            <a:ext cx="6019942" cy="4873556"/>
            <a:chOff x="1526025" y="836712"/>
            <a:chExt cx="6019942" cy="4873556"/>
          </a:xfrm>
        </p:grpSpPr>
        <p:pic>
          <p:nvPicPr>
            <p:cNvPr id="5" name="Imagen 4"/>
            <p:cNvPicPr>
              <a:picLocks noChangeAspect="1"/>
            </p:cNvPicPr>
            <p:nvPr/>
          </p:nvPicPr>
          <p:blipFill>
            <a:blip r:embed="rId2"/>
            <a:stretch>
              <a:fillRect/>
            </a:stretch>
          </p:blipFill>
          <p:spPr>
            <a:xfrm>
              <a:off x="1526025" y="836712"/>
              <a:ext cx="6019942" cy="2527174"/>
            </a:xfrm>
            <a:prstGeom prst="rect">
              <a:avLst/>
            </a:prstGeom>
            <a:ln>
              <a:solidFill>
                <a:srgbClr val="000000"/>
              </a:solidFill>
            </a:ln>
          </p:spPr>
        </p:pic>
        <p:pic>
          <p:nvPicPr>
            <p:cNvPr id="6" name="Imagen 5"/>
            <p:cNvPicPr>
              <a:picLocks noChangeAspect="1"/>
            </p:cNvPicPr>
            <p:nvPr/>
          </p:nvPicPr>
          <p:blipFill>
            <a:blip r:embed="rId3"/>
            <a:stretch>
              <a:fillRect/>
            </a:stretch>
          </p:blipFill>
          <p:spPr>
            <a:xfrm>
              <a:off x="1526025" y="3068960"/>
              <a:ext cx="6019942" cy="2641308"/>
            </a:xfrm>
            <a:prstGeom prst="rect">
              <a:avLst/>
            </a:prstGeom>
            <a:ln>
              <a:solidFill>
                <a:srgbClr val="000000"/>
              </a:solidFill>
            </a:ln>
          </p:spPr>
        </p:pic>
      </p:grpSp>
      <p:sp>
        <p:nvSpPr>
          <p:cNvPr id="8" name="Rectángulo 7"/>
          <p:cNvSpPr/>
          <p:nvPr/>
        </p:nvSpPr>
        <p:spPr>
          <a:xfrm>
            <a:off x="1907704" y="44624"/>
            <a:ext cx="6264696" cy="1569660"/>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registrar información en las Estructuras administrativas por el sistema</a:t>
            </a:r>
            <a:endParaRPr lang="es-CO" sz="3200" b="1" dirty="0">
              <a:solidFill>
                <a:schemeClr val="bg1">
                  <a:lumMod val="50000"/>
                </a:schemeClr>
              </a:solidFill>
            </a:endParaRPr>
          </a:p>
        </p:txBody>
      </p:sp>
    </p:spTree>
    <p:extLst>
      <p:ext uri="{BB962C8B-B14F-4D97-AF65-F5344CB8AC3E}">
        <p14:creationId xmlns:p14="http://schemas.microsoft.com/office/powerpoint/2010/main" val="3888052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11560" y="2276872"/>
            <a:ext cx="7873772" cy="3744416"/>
          </a:xfrm>
          <a:prstGeom prst="rect">
            <a:avLst/>
          </a:prstGeom>
          <a:ln>
            <a:solidFill>
              <a:srgbClr val="000000"/>
            </a:solidFill>
          </a:ln>
        </p:spPr>
      </p:pic>
      <p:sp>
        <p:nvSpPr>
          <p:cNvPr id="3" name="Rectángulo 2"/>
          <p:cNvSpPr/>
          <p:nvPr/>
        </p:nvSpPr>
        <p:spPr>
          <a:xfrm>
            <a:off x="1907704" y="332656"/>
            <a:ext cx="6264696" cy="1569660"/>
          </a:xfrm>
          <a:prstGeom prst="rect">
            <a:avLst/>
          </a:prstGeom>
        </p:spPr>
        <p:txBody>
          <a:bodyPr wrap="square">
            <a:spAutoFit/>
          </a:bodyPr>
          <a:lstStyle/>
          <a:p>
            <a:pPr algn="ctr"/>
            <a:r>
              <a:rPr lang="es-CO" sz="3200" b="1" dirty="0">
                <a:solidFill>
                  <a:schemeClr val="bg1">
                    <a:lumMod val="50000"/>
                  </a:schemeClr>
                </a:solidFill>
                <a:latin typeface="Arial" panose="020B0604020202020204" pitchFamily="34" charset="0"/>
                <a:ea typeface="Calibri" panose="020F0502020204030204" pitchFamily="34" charset="0"/>
              </a:rPr>
              <a:t>Como </a:t>
            </a:r>
            <a:r>
              <a:rPr lang="es-CO" sz="3200" b="1" dirty="0" smtClean="0">
                <a:solidFill>
                  <a:schemeClr val="bg1">
                    <a:lumMod val="50000"/>
                  </a:schemeClr>
                </a:solidFill>
                <a:latin typeface="Arial" panose="020B0604020202020204" pitchFamily="34" charset="0"/>
                <a:ea typeface="Calibri" panose="020F0502020204030204" pitchFamily="34" charset="0"/>
              </a:rPr>
              <a:t>registrar información en las Estructuras administrativas por el sistema</a:t>
            </a:r>
            <a:endParaRPr lang="es-CO" sz="3200" b="1" dirty="0">
              <a:solidFill>
                <a:schemeClr val="bg1">
                  <a:lumMod val="50000"/>
                </a:schemeClr>
              </a:solidFill>
            </a:endParaRPr>
          </a:p>
        </p:txBody>
      </p:sp>
    </p:spTree>
    <p:extLst>
      <p:ext uri="{BB962C8B-B14F-4D97-AF65-F5344CB8AC3E}">
        <p14:creationId xmlns:p14="http://schemas.microsoft.com/office/powerpoint/2010/main" val="1367729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35896" y="2564904"/>
            <a:ext cx="4968552" cy="2677656"/>
          </a:xfrm>
          <a:prstGeom prst="rect">
            <a:avLst/>
          </a:prstGeom>
        </p:spPr>
        <p:txBody>
          <a:bodyPr wrap="square">
            <a:spAutoFit/>
          </a:bodyPr>
          <a:lstStyle/>
          <a:p>
            <a:pPr algn="just"/>
            <a:r>
              <a:rPr lang="es-CO" sz="2400" dirty="0">
                <a:latin typeface="Tahoma" panose="020B0604030504040204" pitchFamily="34" charset="0"/>
                <a:ea typeface="Tahoma" panose="020B0604030504040204" pitchFamily="34" charset="0"/>
                <a:cs typeface="Tahoma" panose="020B0604030504040204" pitchFamily="34" charset="0"/>
              </a:rPr>
              <a:t>Para la definición de las estructuras debe descargar los archivos de estructura administrativa en el módulo </a:t>
            </a:r>
            <a:r>
              <a:rPr lang="es-CO" sz="2400" dirty="0" smtClean="0">
                <a:latin typeface="Tahoma" panose="020B0604030504040204" pitchFamily="34" charset="0"/>
                <a:ea typeface="Tahoma" panose="020B0604030504040204" pitchFamily="34" charset="0"/>
                <a:cs typeface="Tahoma" panose="020B0604030504040204" pitchFamily="34" charset="0"/>
              </a:rPr>
              <a:t>de </a:t>
            </a:r>
            <a:r>
              <a:rPr lang="es-CO" sz="2400" b="1" dirty="0" smtClean="0">
                <a:latin typeface="Arial" panose="020B0604020202020204" pitchFamily="34" charset="0"/>
                <a:ea typeface="Tahoma" panose="020B0604030504040204" pitchFamily="34" charset="0"/>
                <a:cs typeface="Arial" panose="020B0604020202020204" pitchFamily="34" charset="0"/>
              </a:rPr>
              <a:t>Gestión de Nómina </a:t>
            </a:r>
            <a:r>
              <a:rPr lang="es-CO" sz="2400" b="1" dirty="0">
                <a:latin typeface="Arial" panose="020B0604020202020204" pitchFamily="34" charset="0"/>
                <a:cs typeface="Arial" panose="020B0604020202020204" pitchFamily="34" charset="0"/>
              </a:rPr>
              <a:t>Exportación/Importación- </a:t>
            </a:r>
            <a:r>
              <a:rPr lang="es-CO" sz="2400" b="1" dirty="0" smtClean="0">
                <a:latin typeface="Arial" panose="020B0604020202020204" pitchFamily="34" charset="0"/>
                <a:cs typeface="Arial" panose="020B0604020202020204" pitchFamily="34" charset="0"/>
              </a:rPr>
              <a:t>Transacciones /Importación </a:t>
            </a:r>
            <a:r>
              <a:rPr lang="es-CO" sz="2400" b="1" dirty="0">
                <a:latin typeface="Arial" panose="020B0604020202020204" pitchFamily="34" charset="0"/>
                <a:cs typeface="Arial" panose="020B0604020202020204" pitchFamily="34" charset="0"/>
              </a:rPr>
              <a:t>de empleados-Maestros (Masivos</a:t>
            </a:r>
            <a:r>
              <a:rPr lang="es-CO" sz="2400" b="1" dirty="0" smtClean="0">
                <a:latin typeface="Arial" panose="020B0604020202020204" pitchFamily="34" charset="0"/>
                <a:cs typeface="Arial" panose="020B0604020202020204" pitchFamily="34" charset="0"/>
              </a:rPr>
              <a:t>).</a:t>
            </a:r>
            <a:endParaRPr lang="es-CO" sz="2400" dirty="0">
              <a:latin typeface="Arial" panose="020B0604020202020204" pitchFamily="34" charset="0"/>
              <a:ea typeface="Tahoma" panose="020B0604030504040204" pitchFamily="34" charset="0"/>
              <a:cs typeface="Arial" panose="020B0604020202020204" pitchFamily="34" charset="0"/>
            </a:endParaRPr>
          </a:p>
        </p:txBody>
      </p:sp>
      <p:sp>
        <p:nvSpPr>
          <p:cNvPr id="4" name="Rectángulo 3"/>
          <p:cNvSpPr/>
          <p:nvPr/>
        </p:nvSpPr>
        <p:spPr>
          <a:xfrm>
            <a:off x="1403648" y="404664"/>
            <a:ext cx="7200800" cy="1569660"/>
          </a:xfrm>
          <a:prstGeom prst="rect">
            <a:avLst/>
          </a:prstGeom>
        </p:spPr>
        <p:txBody>
          <a:bodyPr wrap="square">
            <a:spAutoFit/>
          </a:bodyPr>
          <a:lstStyle/>
          <a:p>
            <a:pPr algn="ctr"/>
            <a:r>
              <a:rPr lang="es-CO" sz="3200" b="1" dirty="0" smtClean="0">
                <a:solidFill>
                  <a:schemeClr val="bg1">
                    <a:lumMod val="50000"/>
                  </a:schemeClr>
                </a:solidFill>
                <a:latin typeface="Arial" panose="020B0604020202020204" pitchFamily="34" charset="0"/>
                <a:ea typeface="Calibri" panose="020F0502020204030204" pitchFamily="34" charset="0"/>
              </a:rPr>
              <a:t>Como Importar los datos de Estructura </a:t>
            </a:r>
            <a:r>
              <a:rPr lang="es-CO" sz="3200" b="1" dirty="0">
                <a:solidFill>
                  <a:schemeClr val="bg1">
                    <a:lumMod val="50000"/>
                  </a:schemeClr>
                </a:solidFill>
                <a:latin typeface="Arial" panose="020B0604020202020204" pitchFamily="34" charset="0"/>
                <a:ea typeface="Calibri" panose="020F0502020204030204" pitchFamily="34" charset="0"/>
              </a:rPr>
              <a:t>A</a:t>
            </a:r>
            <a:r>
              <a:rPr lang="es-CO" sz="3200" b="1" dirty="0" smtClean="0">
                <a:solidFill>
                  <a:schemeClr val="bg1">
                    <a:lumMod val="50000"/>
                  </a:schemeClr>
                </a:solidFill>
                <a:latin typeface="Arial" panose="020B0604020202020204" pitchFamily="34" charset="0"/>
                <a:ea typeface="Calibri" panose="020F0502020204030204" pitchFamily="34" charset="0"/>
              </a:rPr>
              <a:t>dministrativa al sistema</a:t>
            </a:r>
            <a:endParaRPr lang="es-CO" sz="3200" b="1" dirty="0">
              <a:solidFill>
                <a:schemeClr val="bg1">
                  <a:lumMod val="50000"/>
                </a:schemeClr>
              </a:solidFill>
            </a:endParaRPr>
          </a:p>
        </p:txBody>
      </p:sp>
      <p:pic>
        <p:nvPicPr>
          <p:cNvPr id="5" name="Imagen 4"/>
          <p:cNvPicPr>
            <a:picLocks noChangeAspect="1"/>
          </p:cNvPicPr>
          <p:nvPr/>
        </p:nvPicPr>
        <p:blipFill>
          <a:blip r:embed="rId2"/>
          <a:stretch>
            <a:fillRect/>
          </a:stretch>
        </p:blipFill>
        <p:spPr>
          <a:xfrm>
            <a:off x="755576" y="2060848"/>
            <a:ext cx="2448272" cy="4058084"/>
          </a:xfrm>
          <a:prstGeom prst="rect">
            <a:avLst/>
          </a:prstGeom>
          <a:ln>
            <a:solidFill>
              <a:srgbClr val="000000"/>
            </a:solidFill>
          </a:ln>
        </p:spPr>
      </p:pic>
    </p:spTree>
    <p:extLst>
      <p:ext uri="{BB962C8B-B14F-4D97-AF65-F5344CB8AC3E}">
        <p14:creationId xmlns:p14="http://schemas.microsoft.com/office/powerpoint/2010/main" val="3347816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1805915"/>
            <a:ext cx="8280920" cy="830997"/>
          </a:xfrm>
          <a:prstGeom prst="rect">
            <a:avLst/>
          </a:prstGeom>
        </p:spPr>
        <p:txBody>
          <a:bodyPr wrap="square">
            <a:spAutoFit/>
          </a:bodyPr>
          <a:lstStyle/>
          <a:p>
            <a:pPr algn="just"/>
            <a:r>
              <a:rPr lang="es-CO" sz="2400" dirty="0">
                <a:latin typeface="Tahoma" panose="020B0604030504040204" pitchFamily="34" charset="0"/>
                <a:ea typeface="Tahoma" panose="020B0604030504040204" pitchFamily="34" charset="0"/>
                <a:cs typeface="Tahoma" panose="020B0604030504040204" pitchFamily="34" charset="0"/>
              </a:rPr>
              <a:t>Seleccione la estructura administrativa que desea importar y descargue el formato de Excel para esta. </a:t>
            </a:r>
          </a:p>
        </p:txBody>
      </p:sp>
      <p:sp>
        <p:nvSpPr>
          <p:cNvPr id="3" name="Rectángulo 2"/>
          <p:cNvSpPr/>
          <p:nvPr/>
        </p:nvSpPr>
        <p:spPr>
          <a:xfrm>
            <a:off x="78779" y="5815408"/>
            <a:ext cx="8021613" cy="853952"/>
          </a:xfrm>
          <a:prstGeom prst="rect">
            <a:avLst/>
          </a:prstGeom>
        </p:spPr>
        <p:txBody>
          <a:bodyPr wrap="square">
            <a:spAutoFit/>
          </a:bodyPr>
          <a:lstStyle/>
          <a:p>
            <a:pPr algn="just">
              <a:lnSpc>
                <a:spcPct val="107000"/>
              </a:lnSpc>
              <a:spcAft>
                <a:spcPts val="800"/>
              </a:spcAft>
            </a:pPr>
            <a:r>
              <a:rPr lang="es-CO" sz="2400" b="1" dirty="0">
                <a:solidFill>
                  <a:srgbClr val="FF0000"/>
                </a:solidFill>
                <a:latin typeface="Tahoma" panose="020B0604030504040204" pitchFamily="34" charset="0"/>
                <a:ea typeface="Tahoma" panose="020B0604030504040204" pitchFamily="34" charset="0"/>
                <a:cs typeface="Tahoma" panose="020B0604030504040204" pitchFamily="34" charset="0"/>
              </a:rPr>
              <a:t>NOTA:</a:t>
            </a:r>
            <a:r>
              <a:rPr lang="es-CO"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CO" sz="2400" dirty="0">
                <a:latin typeface="Tahoma" panose="020B0604030504040204" pitchFamily="34" charset="0"/>
                <a:ea typeface="Tahoma" panose="020B0604030504040204" pitchFamily="34" charset="0"/>
                <a:cs typeface="Tahoma" panose="020B0604030504040204" pitchFamily="34" charset="0"/>
              </a:rPr>
              <a:t>el sistema le descargara el archivo perteneciente a la tabla de estructura administrativa seleccionada.</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5" name="Imagen 4"/>
          <p:cNvPicPr/>
          <p:nvPr/>
        </p:nvPicPr>
        <p:blipFill>
          <a:blip r:embed="rId2"/>
          <a:stretch>
            <a:fillRect/>
          </a:stretch>
        </p:blipFill>
        <p:spPr>
          <a:xfrm>
            <a:off x="1115616" y="3068960"/>
            <a:ext cx="6768752" cy="2664296"/>
          </a:xfrm>
          <a:prstGeom prst="rect">
            <a:avLst/>
          </a:prstGeom>
          <a:ln>
            <a:solidFill>
              <a:schemeClr val="tx1"/>
            </a:solidFill>
          </a:ln>
        </p:spPr>
      </p:pic>
      <p:sp>
        <p:nvSpPr>
          <p:cNvPr id="6" name="Rectángulo 5"/>
          <p:cNvSpPr/>
          <p:nvPr/>
        </p:nvSpPr>
        <p:spPr>
          <a:xfrm>
            <a:off x="1403648" y="116632"/>
            <a:ext cx="7200800" cy="1569660"/>
          </a:xfrm>
          <a:prstGeom prst="rect">
            <a:avLst/>
          </a:prstGeom>
        </p:spPr>
        <p:txBody>
          <a:bodyPr wrap="square">
            <a:spAutoFit/>
          </a:bodyPr>
          <a:lstStyle/>
          <a:p>
            <a:pPr algn="ctr"/>
            <a:r>
              <a:rPr lang="es-CO" sz="3200" b="1" dirty="0" smtClean="0">
                <a:solidFill>
                  <a:schemeClr val="bg1">
                    <a:lumMod val="50000"/>
                  </a:schemeClr>
                </a:solidFill>
                <a:latin typeface="Arial" panose="020B0604020202020204" pitchFamily="34" charset="0"/>
                <a:ea typeface="Calibri" panose="020F0502020204030204" pitchFamily="34" charset="0"/>
              </a:rPr>
              <a:t>Como Importar los datos de Estructura </a:t>
            </a:r>
            <a:r>
              <a:rPr lang="es-CO" sz="3200" b="1" dirty="0">
                <a:solidFill>
                  <a:schemeClr val="bg1">
                    <a:lumMod val="50000"/>
                  </a:schemeClr>
                </a:solidFill>
                <a:latin typeface="Arial" panose="020B0604020202020204" pitchFamily="34" charset="0"/>
                <a:ea typeface="Calibri" panose="020F0502020204030204" pitchFamily="34" charset="0"/>
              </a:rPr>
              <a:t>A</a:t>
            </a:r>
            <a:r>
              <a:rPr lang="es-CO" sz="3200" b="1" dirty="0" smtClean="0">
                <a:solidFill>
                  <a:schemeClr val="bg1">
                    <a:lumMod val="50000"/>
                  </a:schemeClr>
                </a:solidFill>
                <a:latin typeface="Arial" panose="020B0604020202020204" pitchFamily="34" charset="0"/>
                <a:ea typeface="Calibri" panose="020F0502020204030204" pitchFamily="34" charset="0"/>
              </a:rPr>
              <a:t>dministrativa al sistema</a:t>
            </a:r>
            <a:endParaRPr lang="es-CO" sz="3200" b="1" dirty="0">
              <a:solidFill>
                <a:schemeClr val="bg1">
                  <a:lumMod val="50000"/>
                </a:schemeClr>
              </a:solidFill>
            </a:endParaRPr>
          </a:p>
        </p:txBody>
      </p:sp>
    </p:spTree>
    <p:extLst>
      <p:ext uri="{BB962C8B-B14F-4D97-AF65-F5344CB8AC3E}">
        <p14:creationId xmlns:p14="http://schemas.microsoft.com/office/powerpoint/2010/main" val="333644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11560" y="2276872"/>
            <a:ext cx="7942701" cy="3672408"/>
          </a:xfrm>
          <a:prstGeom prst="rect">
            <a:avLst/>
          </a:prstGeom>
          <a:ln>
            <a:solidFill>
              <a:srgbClr val="000000"/>
            </a:solidFill>
          </a:ln>
        </p:spPr>
      </p:pic>
      <p:sp>
        <p:nvSpPr>
          <p:cNvPr id="3" name="Rectángulo 2"/>
          <p:cNvSpPr/>
          <p:nvPr/>
        </p:nvSpPr>
        <p:spPr>
          <a:xfrm>
            <a:off x="1403648" y="404664"/>
            <a:ext cx="7200800" cy="1569660"/>
          </a:xfrm>
          <a:prstGeom prst="rect">
            <a:avLst/>
          </a:prstGeom>
        </p:spPr>
        <p:txBody>
          <a:bodyPr wrap="square">
            <a:spAutoFit/>
          </a:bodyPr>
          <a:lstStyle/>
          <a:p>
            <a:pPr algn="ctr"/>
            <a:r>
              <a:rPr lang="es-CO" sz="3200" b="1" dirty="0" smtClean="0">
                <a:solidFill>
                  <a:schemeClr val="bg1">
                    <a:lumMod val="50000"/>
                  </a:schemeClr>
                </a:solidFill>
                <a:latin typeface="Arial" panose="020B0604020202020204" pitchFamily="34" charset="0"/>
                <a:ea typeface="Calibri" panose="020F0502020204030204" pitchFamily="34" charset="0"/>
              </a:rPr>
              <a:t>Como Importar los datos de Estructura </a:t>
            </a:r>
            <a:r>
              <a:rPr lang="es-CO" sz="3200" b="1" dirty="0">
                <a:solidFill>
                  <a:schemeClr val="bg1">
                    <a:lumMod val="50000"/>
                  </a:schemeClr>
                </a:solidFill>
                <a:latin typeface="Arial" panose="020B0604020202020204" pitchFamily="34" charset="0"/>
                <a:ea typeface="Calibri" panose="020F0502020204030204" pitchFamily="34" charset="0"/>
              </a:rPr>
              <a:t>A</a:t>
            </a:r>
            <a:r>
              <a:rPr lang="es-CO" sz="3200" b="1" dirty="0" smtClean="0">
                <a:solidFill>
                  <a:schemeClr val="bg1">
                    <a:lumMod val="50000"/>
                  </a:schemeClr>
                </a:solidFill>
                <a:latin typeface="Arial" panose="020B0604020202020204" pitchFamily="34" charset="0"/>
                <a:ea typeface="Calibri" panose="020F0502020204030204" pitchFamily="34" charset="0"/>
              </a:rPr>
              <a:t>dministrativa al sistema</a:t>
            </a:r>
            <a:endParaRPr lang="es-CO" sz="3200" b="1" dirty="0">
              <a:solidFill>
                <a:schemeClr val="bg1">
                  <a:lumMod val="50000"/>
                </a:schemeClr>
              </a:solidFill>
            </a:endParaRPr>
          </a:p>
        </p:txBody>
      </p:sp>
    </p:spTree>
    <p:extLst>
      <p:ext uri="{BB962C8B-B14F-4D97-AF65-F5344CB8AC3E}">
        <p14:creationId xmlns:p14="http://schemas.microsoft.com/office/powerpoint/2010/main" val="1954634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91680" y="2852936"/>
            <a:ext cx="6734536" cy="1015663"/>
          </a:xfrm>
          <a:prstGeom prst="rect">
            <a:avLst/>
          </a:prstGeom>
        </p:spPr>
        <p:txBody>
          <a:bodyPr wrap="none">
            <a:spAutoFit/>
          </a:bodyPr>
          <a:lstStyle/>
          <a:p>
            <a:r>
              <a:rPr lang="es-CO" sz="60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¡Muchas Gracias!</a:t>
            </a:r>
            <a:endParaRPr lang="es-CO" sz="6000" dirty="0"/>
          </a:p>
        </p:txBody>
      </p:sp>
    </p:spTree>
    <p:extLst>
      <p:ext uri="{BB962C8B-B14F-4D97-AF65-F5344CB8AC3E}">
        <p14:creationId xmlns:p14="http://schemas.microsoft.com/office/powerpoint/2010/main" val="3268286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2206600"/>
            <a:ext cx="8136904" cy="4462760"/>
          </a:xfrm>
          <a:prstGeom prst="rect">
            <a:avLst/>
          </a:prstGeom>
          <a:noFill/>
        </p:spPr>
        <p:txBody>
          <a:bodyPr wrap="square" rtlCol="0">
            <a:spAutoFit/>
          </a:bodyPr>
          <a:lstStyle/>
          <a:p>
            <a:pPr lvl="0" algn="just"/>
            <a:r>
              <a:rPr lang="es-CO" sz="2800" b="1"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Organigrama de la  compañía:</a:t>
            </a:r>
            <a:r>
              <a:rPr lang="es-CO" sz="2800"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  </a:t>
            </a:r>
            <a:r>
              <a:rPr lang="es-CO" sz="2400" dirty="0">
                <a:latin typeface="Tahoma" panose="020B0604030504040204" pitchFamily="34" charset="0"/>
                <a:ea typeface="Tahoma" panose="020B0604030504040204" pitchFamily="34" charset="0"/>
                <a:cs typeface="Tahoma" panose="020B0604030504040204" pitchFamily="34" charset="0"/>
              </a:rPr>
              <a:t>Recuerde que estos son la representación gráfica de la estructura orgánica de una </a:t>
            </a:r>
            <a:r>
              <a:rPr lang="es-CO" sz="2400" i="1" dirty="0">
                <a:latin typeface="Tahoma" panose="020B0604030504040204" pitchFamily="34" charset="0"/>
                <a:ea typeface="Tahoma" panose="020B0604030504040204" pitchFamily="34" charset="0"/>
                <a:cs typeface="Tahoma" panose="020B0604030504040204" pitchFamily="34" charset="0"/>
              </a:rPr>
              <a:t>empresa</a:t>
            </a:r>
            <a:r>
              <a:rPr lang="es-CO" sz="2400" dirty="0">
                <a:latin typeface="Tahoma" panose="020B0604030504040204" pitchFamily="34" charset="0"/>
                <a:ea typeface="Tahoma" panose="020B0604030504040204" pitchFamily="34" charset="0"/>
                <a:cs typeface="Tahoma" panose="020B0604030504040204" pitchFamily="34" charset="0"/>
              </a:rPr>
              <a:t> u </a:t>
            </a:r>
            <a:r>
              <a:rPr lang="es-CO" sz="2400" i="1" dirty="0">
                <a:latin typeface="Tahoma" panose="020B0604030504040204" pitchFamily="34" charset="0"/>
                <a:ea typeface="Tahoma" panose="020B0604030504040204" pitchFamily="34" charset="0"/>
                <a:cs typeface="Tahoma" panose="020B0604030504040204" pitchFamily="34" charset="0"/>
              </a:rPr>
              <a:t>organización</a:t>
            </a:r>
            <a:r>
              <a:rPr lang="es-CO" sz="2400" dirty="0">
                <a:latin typeface="Tahoma" panose="020B0604030504040204" pitchFamily="34" charset="0"/>
                <a:ea typeface="Tahoma" panose="020B0604030504040204" pitchFamily="34" charset="0"/>
                <a:cs typeface="Tahoma" panose="020B0604030504040204" pitchFamily="34" charset="0"/>
              </a:rPr>
              <a:t> que refleja, en forma esquemática, la posición de las áreas que la integran, sus niveles jerárquicos, líneas de autoridad y de asesoría</a:t>
            </a:r>
            <a:r>
              <a:rPr lang="es-CO" sz="2400" dirty="0" smtClean="0">
                <a:latin typeface="Tahoma" panose="020B0604030504040204" pitchFamily="34" charset="0"/>
                <a:ea typeface="Tahoma" panose="020B0604030504040204" pitchFamily="34" charset="0"/>
                <a:cs typeface="Tahoma" panose="020B0604030504040204" pitchFamily="34" charset="0"/>
              </a:rPr>
              <a:t>.</a:t>
            </a:r>
          </a:p>
          <a:p>
            <a:pPr lvl="0" algn="just"/>
            <a:endParaRPr lang="en-US" sz="2400" dirty="0">
              <a:latin typeface="Tahoma" panose="020B0604030504040204" pitchFamily="34" charset="0"/>
              <a:ea typeface="Tahoma" panose="020B0604030504040204" pitchFamily="34" charset="0"/>
              <a:cs typeface="Tahoma" panose="020B0604030504040204" pitchFamily="34" charset="0"/>
            </a:endParaRPr>
          </a:p>
          <a:p>
            <a:pPr lvl="0" algn="just"/>
            <a:r>
              <a:rPr lang="es-CO" sz="2800" b="1" dirty="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Explicación de como </a:t>
            </a:r>
            <a:r>
              <a:rPr lang="es-CO" sz="2800" b="1" dirty="0" smtClean="0">
                <a:solidFill>
                  <a:schemeClr val="bg1">
                    <a:lumMod val="50000"/>
                  </a:schemeClr>
                </a:solidFill>
                <a:latin typeface="Arial" panose="020B0604020202020204" pitchFamily="34" charset="0"/>
                <a:ea typeface="Tahoma" panose="020B0604030504040204" pitchFamily="34" charset="0"/>
                <a:cs typeface="Arial" panose="020B0604020202020204" pitchFamily="34" charset="0"/>
              </a:rPr>
              <a:t>contabiliza</a:t>
            </a:r>
          </a:p>
          <a:p>
            <a:pPr lvl="0" algn="just"/>
            <a:r>
              <a:rPr lang="es-CO" sz="2400" dirty="0">
                <a:latin typeface="Tahoma" panose="020B0604030504040204" pitchFamily="34" charset="0"/>
                <a:ea typeface="Tahoma" panose="020B0604030504040204" pitchFamily="34" charset="0"/>
                <a:cs typeface="Tahoma" panose="020B0604030504040204" pitchFamily="34" charset="0"/>
              </a:rPr>
              <a:t>E</a:t>
            </a:r>
            <a:r>
              <a:rPr lang="es-CO" sz="2400" dirty="0" smtClean="0">
                <a:latin typeface="Tahoma" panose="020B0604030504040204" pitchFamily="34" charset="0"/>
                <a:ea typeface="Tahoma" panose="020B0604030504040204" pitchFamily="34" charset="0"/>
                <a:cs typeface="Tahoma" panose="020B0604030504040204" pitchFamily="34" charset="0"/>
              </a:rPr>
              <a:t>n </a:t>
            </a:r>
            <a:r>
              <a:rPr lang="es-CO" sz="2400" dirty="0">
                <a:latin typeface="Tahoma" panose="020B0604030504040204" pitchFamily="34" charset="0"/>
                <a:ea typeface="Tahoma" panose="020B0604030504040204" pitchFamily="34" charset="0"/>
                <a:cs typeface="Tahoma" panose="020B0604030504040204" pitchFamily="34" charset="0"/>
              </a:rPr>
              <a:t>la actualidad  a sus empleados en su sistema contable </a:t>
            </a:r>
            <a:r>
              <a:rPr lang="es-CO" sz="2400" dirty="0" smtClean="0">
                <a:latin typeface="Tahoma" panose="020B0604030504040204" pitchFamily="34" charset="0"/>
                <a:ea typeface="Tahoma" panose="020B0604030504040204" pitchFamily="34" charset="0"/>
                <a:cs typeface="Tahoma" panose="020B0604030504040204" pitchFamily="34" charset="0"/>
              </a:rPr>
              <a:t>como </a:t>
            </a:r>
            <a:r>
              <a:rPr lang="es-CO" sz="2400" dirty="0">
                <a:latin typeface="Tahoma" panose="020B0604030504040204" pitchFamily="34" charset="0"/>
                <a:ea typeface="Tahoma" panose="020B0604030504040204" pitchFamily="34" charset="0"/>
                <a:cs typeface="Tahoma" panose="020B0604030504040204" pitchFamily="34" charset="0"/>
              </a:rPr>
              <a:t>desearía  que </a:t>
            </a:r>
            <a:r>
              <a:rPr lang="es-CO" sz="2400" dirty="0" smtClean="0">
                <a:latin typeface="Tahoma" panose="020B0604030504040204" pitchFamily="34" charset="0"/>
                <a:ea typeface="Tahoma" panose="020B0604030504040204" pitchFamily="34" charset="0"/>
                <a:cs typeface="Tahoma" panose="020B0604030504040204" pitchFamily="34" charset="0"/>
              </a:rPr>
              <a:t>desde nómina </a:t>
            </a:r>
            <a:r>
              <a:rPr lang="es-CO" sz="2400" dirty="0">
                <a:latin typeface="Tahoma" panose="020B0604030504040204" pitchFamily="34" charset="0"/>
                <a:ea typeface="Tahoma" panose="020B0604030504040204" pitchFamily="34" charset="0"/>
                <a:cs typeface="Tahoma" panose="020B0604030504040204" pitchFamily="34" charset="0"/>
              </a:rPr>
              <a:t>le </a:t>
            </a:r>
            <a:r>
              <a:rPr lang="es-CO" sz="2400" dirty="0" smtClean="0">
                <a:latin typeface="Tahoma" panose="020B0604030504040204" pitchFamily="34" charset="0"/>
                <a:ea typeface="Tahoma" panose="020B0604030504040204" pitchFamily="34" charset="0"/>
                <a:cs typeface="Tahoma" panose="020B0604030504040204" pitchFamily="34" charset="0"/>
              </a:rPr>
              <a:t>llegara </a:t>
            </a:r>
            <a:r>
              <a:rPr lang="es-CO" sz="2400" dirty="0">
                <a:latin typeface="Tahoma" panose="020B0604030504040204" pitchFamily="34" charset="0"/>
                <a:ea typeface="Tahoma" panose="020B0604030504040204" pitchFamily="34" charset="0"/>
                <a:cs typeface="Tahoma" panose="020B0604030504040204" pitchFamily="34" charset="0"/>
              </a:rPr>
              <a:t>la información al mismo.</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endParaRPr lang="es-ES" dirty="0">
              <a:solidFill>
                <a:schemeClr val="accent1">
                  <a:lumMod val="50000"/>
                </a:schemeClr>
              </a:solidFill>
              <a:latin typeface="Verdana" pitchFamily="34" charset="0"/>
              <a:ea typeface="Verdana" pitchFamily="34" charset="0"/>
              <a:cs typeface="Verdana" pitchFamily="34" charset="0"/>
            </a:endParaRPr>
          </a:p>
          <a:p>
            <a:pPr algn="just"/>
            <a:endParaRPr lang="es-ES" dirty="0">
              <a:solidFill>
                <a:schemeClr val="accent1">
                  <a:lumMod val="50000"/>
                </a:schemeClr>
              </a:solidFill>
              <a:latin typeface="Verdana" pitchFamily="34" charset="0"/>
              <a:ea typeface="Verdana" pitchFamily="34" charset="0"/>
              <a:cs typeface="Verdana" pitchFamily="34" charset="0"/>
            </a:endParaRPr>
          </a:p>
        </p:txBody>
      </p:sp>
      <p:sp>
        <p:nvSpPr>
          <p:cNvPr id="3" name="2 CuadroTexto"/>
          <p:cNvSpPr txBox="1"/>
          <p:nvPr/>
        </p:nvSpPr>
        <p:spPr>
          <a:xfrm>
            <a:off x="1259632" y="692696"/>
            <a:ext cx="7272808" cy="1077218"/>
          </a:xfrm>
          <a:prstGeom prst="rect">
            <a:avLst/>
          </a:prstGeom>
          <a:noFill/>
        </p:spPr>
        <p:txBody>
          <a:bodyPr wrap="square" rtlCol="0">
            <a:spAutoFit/>
          </a:bodyPr>
          <a:lstStyle/>
          <a:p>
            <a:pPr algn="ctr"/>
            <a:r>
              <a:rPr lang="es-ES" sz="32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Definición de Estructura Administrativa</a:t>
            </a:r>
            <a:endParaRPr lang="es-ES" sz="3200" b="1" dirty="0">
              <a:solidFill>
                <a:schemeClr val="bg1">
                  <a:lumMod val="50000"/>
                </a:schemeClr>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3698214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2623552"/>
            <a:ext cx="8496944" cy="2677656"/>
          </a:xfrm>
          <a:prstGeom prst="rect">
            <a:avLst/>
          </a:prstGeom>
        </p:spPr>
        <p:txBody>
          <a:bodyPr wrap="square">
            <a:spAutoFit/>
          </a:bodyPr>
          <a:lstStyle/>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Con  base en estos  dos aspectos usted deberá  guiar  al  cliente  en la manera  más acertada para  ubicar  dicha información en las  tablas de estructuras administrativas del sistema. Recuerde  que  para convertir  dicha información en tablas  se deberá  utilizar un Código (pueden ser numéricos o alfa numéricos) y una  descripción en cada uno de los componentes.</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2 CuadroTexto"/>
          <p:cNvSpPr txBox="1"/>
          <p:nvPr/>
        </p:nvSpPr>
        <p:spPr>
          <a:xfrm>
            <a:off x="1259632" y="692696"/>
            <a:ext cx="7272808" cy="1077218"/>
          </a:xfrm>
          <a:prstGeom prst="rect">
            <a:avLst/>
          </a:prstGeom>
          <a:noFill/>
        </p:spPr>
        <p:txBody>
          <a:bodyPr wrap="square" rtlCol="0">
            <a:spAutoFit/>
          </a:bodyPr>
          <a:lstStyle/>
          <a:p>
            <a:pPr algn="ctr"/>
            <a:r>
              <a:rPr lang="es-ES" sz="32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Definición de Estructura Administrativa</a:t>
            </a:r>
            <a:endParaRPr lang="es-ES" sz="3200" b="1" dirty="0">
              <a:solidFill>
                <a:schemeClr val="bg1">
                  <a:lumMod val="50000"/>
                </a:schemeClr>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342968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35696" y="332656"/>
            <a:ext cx="6660740" cy="1200329"/>
          </a:xfrm>
          <a:prstGeom prst="rect">
            <a:avLst/>
          </a:prstGeom>
        </p:spPr>
        <p:txBody>
          <a:bodyPr wrap="square">
            <a:spAutoFit/>
          </a:bodyPr>
          <a:lstStyle/>
          <a:p>
            <a:pPr algn="just"/>
            <a:r>
              <a:rPr lang="es-CO" sz="2400" dirty="0">
                <a:latin typeface="Tahoma" panose="020B0604030504040204" pitchFamily="34" charset="0"/>
                <a:ea typeface="Tahoma" panose="020B0604030504040204" pitchFamily="34" charset="0"/>
                <a:cs typeface="Tahoma" panose="020B0604030504040204" pitchFamily="34" charset="0"/>
              </a:rPr>
              <a:t>Para  hacer un ejercicio  del tema  supongamos que el cliente nos entregó el siguiente  Organigrama:</a:t>
            </a:r>
          </a:p>
        </p:txBody>
      </p:sp>
      <p:pic>
        <p:nvPicPr>
          <p:cNvPr id="2" name="Imagen 1"/>
          <p:cNvPicPr>
            <a:picLocks noChangeAspect="1"/>
          </p:cNvPicPr>
          <p:nvPr/>
        </p:nvPicPr>
        <p:blipFill>
          <a:blip r:embed="rId3"/>
          <a:stretch>
            <a:fillRect/>
          </a:stretch>
        </p:blipFill>
        <p:spPr>
          <a:xfrm>
            <a:off x="629741" y="1484784"/>
            <a:ext cx="7686675" cy="4171950"/>
          </a:xfrm>
          <a:prstGeom prst="rect">
            <a:avLst/>
          </a:prstGeom>
          <a:ln>
            <a:solidFill>
              <a:srgbClr val="000000"/>
            </a:solidFill>
          </a:ln>
        </p:spPr>
      </p:pic>
      <p:sp>
        <p:nvSpPr>
          <p:cNvPr id="3" name="Rectángulo 2"/>
          <p:cNvSpPr/>
          <p:nvPr/>
        </p:nvSpPr>
        <p:spPr>
          <a:xfrm>
            <a:off x="598725" y="5733256"/>
            <a:ext cx="7555493" cy="923330"/>
          </a:xfrm>
          <a:prstGeom prst="rect">
            <a:avLst/>
          </a:prstGeom>
        </p:spPr>
        <p:txBody>
          <a:bodyPr wrap="square">
            <a:spAutoFit/>
          </a:bodyPr>
          <a:lstStyle/>
          <a:p>
            <a:pPr algn="just">
              <a:spcAft>
                <a:spcPts val="0"/>
              </a:spcAft>
            </a:pPr>
            <a:r>
              <a:rPr lang="es-CO"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Nota: </a:t>
            </a:r>
            <a:r>
              <a:rPr lang="es-CO" dirty="0" smtClean="0">
                <a:latin typeface="Tahoma" panose="020B0604030504040204" pitchFamily="34" charset="0"/>
                <a:ea typeface="Tahoma" panose="020B0604030504040204" pitchFamily="34" charset="0"/>
                <a:cs typeface="Tahoma" panose="020B0604030504040204" pitchFamily="34" charset="0"/>
              </a:rPr>
              <a:t>Con  </a:t>
            </a:r>
            <a:r>
              <a:rPr lang="es-CO" dirty="0">
                <a:latin typeface="Tahoma" panose="020B0604030504040204" pitchFamily="34" charset="0"/>
                <a:ea typeface="Tahoma" panose="020B0604030504040204" pitchFamily="34" charset="0"/>
                <a:cs typeface="Tahoma" panose="020B0604030504040204" pitchFamily="34" charset="0"/>
              </a:rPr>
              <a:t>base  en este ejercicio diligencie  las estructuras administrativas en el </a:t>
            </a:r>
            <a:r>
              <a:rPr lang="es-CO" dirty="0" smtClean="0">
                <a:latin typeface="Tahoma" panose="020B0604030504040204" pitchFamily="34" charset="0"/>
                <a:ea typeface="Tahoma" panose="020B0604030504040204" pitchFamily="34" charset="0"/>
                <a:cs typeface="Tahoma" panose="020B0604030504040204" pitchFamily="34" charset="0"/>
              </a:rPr>
              <a:t>Excel, recuerde </a:t>
            </a:r>
            <a:r>
              <a:rPr lang="es-CO" dirty="0">
                <a:latin typeface="Tahoma" panose="020B0604030504040204" pitchFamily="34" charset="0"/>
                <a:ea typeface="Tahoma" panose="020B0604030504040204" pitchFamily="34" charset="0"/>
                <a:cs typeface="Tahoma" panose="020B0604030504040204" pitchFamily="34" charset="0"/>
              </a:rPr>
              <a:t>que de una buena definición el resultado será  un enriquecido  numero de informes.</a:t>
            </a:r>
            <a:r>
              <a:rPr lang="es-CO" dirty="0">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3016364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1412776"/>
            <a:ext cx="8280920" cy="1200329"/>
          </a:xfrm>
          <a:prstGeom prst="rect">
            <a:avLst/>
          </a:prstGeom>
        </p:spPr>
        <p:txBody>
          <a:bodyPr wrap="square">
            <a:spAutoFit/>
          </a:bodyPr>
          <a:lstStyle/>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La siguiente imagen le </a:t>
            </a:r>
            <a:r>
              <a:rPr lang="es-CO" sz="2400" dirty="0" smtClean="0">
                <a:latin typeface="Tahoma" panose="020B0604030504040204" pitchFamily="34" charset="0"/>
                <a:ea typeface="Tahoma" panose="020B0604030504040204" pitchFamily="34" charset="0"/>
                <a:cs typeface="Tahoma" panose="020B0604030504040204" pitchFamily="34" charset="0"/>
              </a:rPr>
              <a:t>mostrara </a:t>
            </a:r>
            <a:r>
              <a:rPr lang="es-CO" sz="2400" dirty="0">
                <a:latin typeface="Tahoma" panose="020B0604030504040204" pitchFamily="34" charset="0"/>
                <a:ea typeface="Tahoma" panose="020B0604030504040204" pitchFamily="34" charset="0"/>
                <a:cs typeface="Tahoma" panose="020B0604030504040204" pitchFamily="34" charset="0"/>
              </a:rPr>
              <a:t>los </a:t>
            </a:r>
            <a:r>
              <a:rPr lang="es-CO" sz="2400" dirty="0" smtClean="0">
                <a:latin typeface="Tahoma" panose="020B0604030504040204" pitchFamily="34" charset="0"/>
                <a:ea typeface="Tahoma" panose="020B0604030504040204" pitchFamily="34" charset="0"/>
                <a:cs typeface="Tahoma" panose="020B0604030504040204" pitchFamily="34" charset="0"/>
              </a:rPr>
              <a:t>clasificadores </a:t>
            </a:r>
            <a:r>
              <a:rPr lang="es-CO" sz="2400" dirty="0">
                <a:latin typeface="Tahoma" panose="020B0604030504040204" pitchFamily="34" charset="0"/>
                <a:ea typeface="Tahoma" panose="020B0604030504040204" pitchFamily="34" charset="0"/>
                <a:cs typeface="Tahoma" panose="020B0604030504040204" pitchFamily="34" charset="0"/>
              </a:rPr>
              <a:t>o estructuras  administrativas que posee  el sistema para poder  clasificar a cada empleado</a:t>
            </a:r>
            <a:r>
              <a:rPr lang="es-CO" dirty="0">
                <a:latin typeface="Arial" panose="020B0604020202020204" pitchFamily="34"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878016316"/>
              </p:ext>
            </p:extLst>
          </p:nvPr>
        </p:nvGraphicFramePr>
        <p:xfrm>
          <a:off x="683568" y="2852936"/>
          <a:ext cx="7344816" cy="3364992"/>
        </p:xfrm>
        <a:graphic>
          <a:graphicData uri="http://schemas.openxmlformats.org/drawingml/2006/table">
            <a:tbl>
              <a:tblPr firstRow="1" firstCol="1" bandRow="1">
                <a:tableStyleId>{5C22544A-7EE6-4342-B048-85BDC9FD1C3A}</a:tableStyleId>
              </a:tblPr>
              <a:tblGrid>
                <a:gridCol w="3672408"/>
                <a:gridCol w="3672408"/>
              </a:tblGrid>
              <a:tr h="387043">
                <a:tc>
                  <a:txBody>
                    <a:bodyPr/>
                    <a:lstStyle/>
                    <a:p>
                      <a:pPr algn="just">
                        <a:lnSpc>
                          <a:spcPct val="115000"/>
                        </a:lnSpc>
                        <a:spcAft>
                          <a:spcPts val="600"/>
                        </a:spcAft>
                      </a:pPr>
                      <a:r>
                        <a:rPr lang="es-CO"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Área</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600"/>
                        </a:spcAft>
                      </a:pPr>
                      <a:r>
                        <a:rPr lang="es-CO"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Proyecto</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87043">
                <a:tc>
                  <a:txBody>
                    <a:bodyPr/>
                    <a:lstStyle/>
                    <a:p>
                      <a:pPr algn="just">
                        <a:lnSpc>
                          <a:spcPct val="115000"/>
                        </a:lnSpc>
                        <a:spcAft>
                          <a:spcPts val="600"/>
                        </a:spcAft>
                      </a:pPr>
                      <a:r>
                        <a:rPr lang="es-CO"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Centro de Costo</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600"/>
                        </a:spcAft>
                      </a:pPr>
                      <a:r>
                        <a:rPr lang="es-CO"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Sección</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87043">
                <a:tc>
                  <a:txBody>
                    <a:bodyPr/>
                    <a:lstStyle/>
                    <a:p>
                      <a:pPr algn="just">
                        <a:lnSpc>
                          <a:spcPct val="115000"/>
                        </a:lnSpc>
                        <a:spcAft>
                          <a:spcPts val="600"/>
                        </a:spcAft>
                      </a:pPr>
                      <a:r>
                        <a:rPr lang="es-CO" sz="2400">
                          <a:solidFill>
                            <a:schemeClr val="tx1"/>
                          </a:solidFill>
                          <a:effectLst/>
                          <a:latin typeface="Tahoma" panose="020B0604030504040204" pitchFamily="34" charset="0"/>
                          <a:ea typeface="Tahoma" panose="020B0604030504040204" pitchFamily="34" charset="0"/>
                          <a:cs typeface="Tahoma" panose="020B0604030504040204" pitchFamily="34" charset="0"/>
                        </a:rPr>
                        <a:t>Depto</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600"/>
                        </a:spcAft>
                      </a:pPr>
                      <a:r>
                        <a:rPr lang="es-CO"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Subdivisión</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87043">
                <a:tc>
                  <a:txBody>
                    <a:bodyPr/>
                    <a:lstStyle/>
                    <a:p>
                      <a:pPr algn="just">
                        <a:lnSpc>
                          <a:spcPct val="115000"/>
                        </a:lnSpc>
                        <a:spcAft>
                          <a:spcPts val="600"/>
                        </a:spcAft>
                      </a:pPr>
                      <a:r>
                        <a:rPr lang="es-CO" sz="2400">
                          <a:solidFill>
                            <a:schemeClr val="tx1"/>
                          </a:solidFill>
                          <a:effectLst/>
                          <a:latin typeface="Tahoma" panose="020B0604030504040204" pitchFamily="34" charset="0"/>
                          <a:ea typeface="Tahoma" panose="020B0604030504040204" pitchFamily="34" charset="0"/>
                          <a:cs typeface="Tahoma" panose="020B0604030504040204" pitchFamily="34" charset="0"/>
                        </a:rPr>
                        <a:t>División</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600"/>
                        </a:spcAft>
                      </a:pPr>
                      <a:r>
                        <a:rPr lang="es-CO"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Subgrupo</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87043">
                <a:tc>
                  <a:txBody>
                    <a:bodyPr/>
                    <a:lstStyle/>
                    <a:p>
                      <a:pPr algn="just">
                        <a:lnSpc>
                          <a:spcPct val="115000"/>
                        </a:lnSpc>
                        <a:spcAft>
                          <a:spcPts val="600"/>
                        </a:spcAft>
                      </a:pPr>
                      <a:r>
                        <a:rPr lang="es-CO" sz="2400">
                          <a:solidFill>
                            <a:schemeClr val="tx1"/>
                          </a:solidFill>
                          <a:effectLst/>
                          <a:latin typeface="Tahoma" panose="020B0604030504040204" pitchFamily="34" charset="0"/>
                          <a:ea typeface="Tahoma" panose="020B0604030504040204" pitchFamily="34" charset="0"/>
                          <a:cs typeface="Tahoma" panose="020B0604030504040204" pitchFamily="34" charset="0"/>
                        </a:rPr>
                        <a:t>Grupo</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600"/>
                        </a:spcAft>
                      </a:pPr>
                      <a:r>
                        <a:rPr lang="es-CO" sz="2400">
                          <a:solidFill>
                            <a:schemeClr val="tx1"/>
                          </a:solidFill>
                          <a:effectLst/>
                          <a:latin typeface="Tahoma" panose="020B0604030504040204" pitchFamily="34" charset="0"/>
                          <a:ea typeface="Tahoma" panose="020B0604030504040204" pitchFamily="34" charset="0"/>
                          <a:cs typeface="Tahoma" panose="020B0604030504040204" pitchFamily="34" charset="0"/>
                        </a:rPr>
                        <a:t>Sucursal</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87043">
                <a:tc>
                  <a:txBody>
                    <a:bodyPr/>
                    <a:lstStyle/>
                    <a:p>
                      <a:pPr algn="just">
                        <a:lnSpc>
                          <a:spcPct val="115000"/>
                        </a:lnSpc>
                        <a:spcAft>
                          <a:spcPts val="600"/>
                        </a:spcAft>
                      </a:pPr>
                      <a:r>
                        <a:rPr lang="es-CO" sz="2400">
                          <a:solidFill>
                            <a:schemeClr val="tx1"/>
                          </a:solidFill>
                          <a:effectLst/>
                          <a:latin typeface="Tahoma" panose="020B0604030504040204" pitchFamily="34" charset="0"/>
                          <a:ea typeface="Tahoma" panose="020B0604030504040204" pitchFamily="34" charset="0"/>
                          <a:cs typeface="Tahoma" panose="020B0604030504040204" pitchFamily="34" charset="0"/>
                        </a:rPr>
                        <a:t>Nivel</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600"/>
                        </a:spcAft>
                      </a:pPr>
                      <a:r>
                        <a:rPr lang="es-CO" sz="2400">
                          <a:solidFill>
                            <a:schemeClr val="tx1"/>
                          </a:solidFill>
                          <a:effectLst/>
                          <a:latin typeface="Tahoma" panose="020B0604030504040204" pitchFamily="34" charset="0"/>
                          <a:ea typeface="Tahoma" panose="020B0604030504040204" pitchFamily="34" charset="0"/>
                          <a:cs typeface="Tahoma" panose="020B0604030504040204" pitchFamily="34" charset="0"/>
                        </a:rPr>
                        <a:t>Ubicación</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87043">
                <a:tc>
                  <a:txBody>
                    <a:bodyPr/>
                    <a:lstStyle/>
                    <a:p>
                      <a:pPr algn="just">
                        <a:lnSpc>
                          <a:spcPct val="115000"/>
                        </a:lnSpc>
                        <a:spcAft>
                          <a:spcPts val="600"/>
                        </a:spcAft>
                      </a:pPr>
                      <a:r>
                        <a:rPr lang="es-CO" sz="2400">
                          <a:solidFill>
                            <a:schemeClr val="tx1"/>
                          </a:solidFill>
                          <a:effectLst/>
                          <a:latin typeface="Tahoma" panose="020B0604030504040204" pitchFamily="34" charset="0"/>
                          <a:ea typeface="Tahoma" panose="020B0604030504040204" pitchFamily="34" charset="0"/>
                          <a:cs typeface="Tahoma" panose="020B0604030504040204" pitchFamily="34" charset="0"/>
                        </a:rPr>
                        <a:t>Oficio</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600"/>
                        </a:spcAft>
                      </a:pPr>
                      <a:r>
                        <a:rPr lang="es-CO"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ClaseEmpleado</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87043">
                <a:tc>
                  <a:txBody>
                    <a:bodyPr/>
                    <a:lstStyle/>
                    <a:p>
                      <a:pPr algn="just">
                        <a:lnSpc>
                          <a:spcPct val="115000"/>
                        </a:lnSpc>
                        <a:spcAft>
                          <a:spcPts val="600"/>
                        </a:spcAft>
                      </a:pPr>
                      <a:r>
                        <a:rPr lang="es-CO"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Producto</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600"/>
                        </a:spcAft>
                      </a:pPr>
                      <a:r>
                        <a:rPr lang="es-CO"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
        <p:nvSpPr>
          <p:cNvPr id="5" name="2 CuadroTexto"/>
          <p:cNvSpPr txBox="1"/>
          <p:nvPr/>
        </p:nvSpPr>
        <p:spPr>
          <a:xfrm>
            <a:off x="1416126" y="327020"/>
            <a:ext cx="7272808" cy="1077218"/>
          </a:xfrm>
          <a:prstGeom prst="rect">
            <a:avLst/>
          </a:prstGeom>
          <a:noFill/>
        </p:spPr>
        <p:txBody>
          <a:bodyPr wrap="square" rtlCol="0">
            <a:spAutoFit/>
          </a:bodyPr>
          <a:lstStyle/>
          <a:p>
            <a:pPr algn="ctr"/>
            <a:r>
              <a:rPr lang="es-ES" sz="32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Definición de Estructura Administrativa</a:t>
            </a:r>
            <a:endParaRPr lang="es-ES" sz="3200" b="1" dirty="0">
              <a:solidFill>
                <a:schemeClr val="bg1">
                  <a:lumMod val="50000"/>
                </a:schemeClr>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1670112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755576" y="1763323"/>
            <a:ext cx="7488832" cy="4536504"/>
          </a:xfrm>
          <a:prstGeom prst="rect">
            <a:avLst/>
          </a:prstGeom>
          <a:ln>
            <a:solidFill>
              <a:schemeClr val="tx1"/>
            </a:solidFill>
          </a:ln>
        </p:spPr>
      </p:pic>
      <p:sp>
        <p:nvSpPr>
          <p:cNvPr id="3" name="2 CuadroTexto"/>
          <p:cNvSpPr txBox="1"/>
          <p:nvPr/>
        </p:nvSpPr>
        <p:spPr>
          <a:xfrm>
            <a:off x="1331640" y="476672"/>
            <a:ext cx="7272808" cy="1077218"/>
          </a:xfrm>
          <a:prstGeom prst="rect">
            <a:avLst/>
          </a:prstGeom>
          <a:noFill/>
        </p:spPr>
        <p:txBody>
          <a:bodyPr wrap="square" rtlCol="0">
            <a:spAutoFit/>
          </a:bodyPr>
          <a:lstStyle/>
          <a:p>
            <a:pPr algn="ctr"/>
            <a:r>
              <a:rPr lang="es-ES" sz="32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Definición de Estructura Administrativa</a:t>
            </a:r>
            <a:endParaRPr lang="es-ES" sz="3200" b="1" dirty="0">
              <a:solidFill>
                <a:schemeClr val="bg1">
                  <a:lumMod val="50000"/>
                </a:schemeClr>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1653065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1628800"/>
            <a:ext cx="8496944" cy="2677656"/>
          </a:xfrm>
          <a:prstGeom prst="rect">
            <a:avLst/>
          </a:prstGeom>
        </p:spPr>
        <p:txBody>
          <a:bodyPr wrap="square">
            <a:spAutoFit/>
          </a:bodyPr>
          <a:lstStyle/>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Estos clasificadores tiene unos nombres específicos ya determinados en el sistema pero estos podrán ser usados para  cualquier tipo de clasificación sus nombres podrán ser  personalizados por cada  cliente (sin embargo para esto se recomienda  no borrar del todo su  nombre original, pues internamente en el sistema sus  nombres  seguirán siendo los mismos.</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Rectángulo 3"/>
          <p:cNvSpPr/>
          <p:nvPr/>
        </p:nvSpPr>
        <p:spPr>
          <a:xfrm>
            <a:off x="395536" y="4509120"/>
            <a:ext cx="8496944" cy="1200329"/>
          </a:xfrm>
          <a:prstGeom prst="rect">
            <a:avLst/>
          </a:prstGeom>
        </p:spPr>
        <p:txBody>
          <a:bodyPr wrap="square">
            <a:spAutoFit/>
          </a:bodyPr>
          <a:lstStyle/>
          <a:p>
            <a:pPr algn="just">
              <a:spcAft>
                <a:spcPts val="0"/>
              </a:spcAft>
            </a:pPr>
            <a:r>
              <a:rPr lang="es-CO" sz="2400" dirty="0">
                <a:latin typeface="Tahoma" panose="020B0604030504040204" pitchFamily="34" charset="0"/>
                <a:ea typeface="Tahoma" panose="020B0604030504040204" pitchFamily="34" charset="0"/>
                <a:cs typeface="Tahoma" panose="020B0604030504040204" pitchFamily="34" charset="0"/>
              </a:rPr>
              <a:t>Para  una  estandarización de los proyectos existen ciertos clasificadores que siempre  se  deberán manejar para el mismo uso estos  son:</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2 CuadroTexto"/>
          <p:cNvSpPr txBox="1"/>
          <p:nvPr/>
        </p:nvSpPr>
        <p:spPr>
          <a:xfrm>
            <a:off x="1259632" y="407566"/>
            <a:ext cx="7272808" cy="1077218"/>
          </a:xfrm>
          <a:prstGeom prst="rect">
            <a:avLst/>
          </a:prstGeom>
          <a:noFill/>
        </p:spPr>
        <p:txBody>
          <a:bodyPr wrap="square" rtlCol="0">
            <a:spAutoFit/>
          </a:bodyPr>
          <a:lstStyle/>
          <a:p>
            <a:pPr algn="ctr"/>
            <a:r>
              <a:rPr lang="es-ES" sz="3200" b="1" dirty="0" smtClean="0">
                <a:solidFill>
                  <a:schemeClr val="bg1">
                    <a:lumMod val="50000"/>
                  </a:schemeClr>
                </a:solidFill>
                <a:latin typeface="Arial" panose="020B0604020202020204" pitchFamily="34" charset="0"/>
                <a:ea typeface="Verdana" pitchFamily="34" charset="0"/>
                <a:cs typeface="Arial" panose="020B0604020202020204" pitchFamily="34" charset="0"/>
              </a:rPr>
              <a:t>Definición de Estructura Administrativa</a:t>
            </a:r>
            <a:endParaRPr lang="es-ES" sz="3200" b="1" dirty="0">
              <a:solidFill>
                <a:schemeClr val="bg1">
                  <a:lumMod val="50000"/>
                </a:schemeClr>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3382645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2675</TotalTime>
  <Words>1116</Words>
  <Application>Microsoft Office PowerPoint</Application>
  <PresentationFormat>Presentación en pantalla (4:3)</PresentationFormat>
  <Paragraphs>120</Paragraphs>
  <Slides>37</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Arial</vt:lpstr>
      <vt:lpstr>Calibri</vt:lpstr>
      <vt:lpstr>Tahoma</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paola.tovar</dc:creator>
  <cp:lastModifiedBy>HUGO TABARES</cp:lastModifiedBy>
  <cp:revision>175</cp:revision>
  <dcterms:created xsi:type="dcterms:W3CDTF">2013-09-16T16:35:00Z</dcterms:created>
  <dcterms:modified xsi:type="dcterms:W3CDTF">2017-07-31T13:52:14Z</dcterms:modified>
</cp:coreProperties>
</file>